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4">
  <p:sldMasterIdLst>
    <p:sldMasterId id="2147483648" r:id="rId1"/>
  </p:sldMasterIdLst>
  <p:notesMasterIdLst>
    <p:notesMasterId r:id="rId19"/>
  </p:notesMasterIdLst>
  <p:sldIdLst>
    <p:sldId id="256" r:id="rId2"/>
    <p:sldId id="273" r:id="rId3"/>
    <p:sldId id="265" r:id="rId4"/>
    <p:sldId id="266" r:id="rId5"/>
    <p:sldId id="272" r:id="rId6"/>
    <p:sldId id="269" r:id="rId7"/>
    <p:sldId id="275" r:id="rId8"/>
    <p:sldId id="276" r:id="rId9"/>
    <p:sldId id="281" r:id="rId10"/>
    <p:sldId id="277" r:id="rId11"/>
    <p:sldId id="278" r:id="rId12"/>
    <p:sldId id="282" r:id="rId13"/>
    <p:sldId id="283" r:id="rId14"/>
    <p:sldId id="279" r:id="rId15"/>
    <p:sldId id="280" r:id="rId16"/>
    <p:sldId id="271" r:id="rId17"/>
    <p:sldId id="259" r:id="rId18"/>
  </p:sldIdLst>
  <p:sldSz cx="10972800" cy="7315200"/>
  <p:notesSz cx="6858000" cy="9144000"/>
  <p:defaultTextStyle>
    <a:defPPr>
      <a:defRPr lang="en-US"/>
    </a:defPPr>
    <a:lvl1pPr marL="0" algn="l" defTabSz="1044976" rtl="0" eaLnBrk="1" latinLnBrk="0" hangingPunct="1">
      <a:defRPr sz="2100" kern="1200">
        <a:solidFill>
          <a:schemeClr val="tx1"/>
        </a:solidFill>
        <a:latin typeface="+mn-lt"/>
        <a:ea typeface="+mn-ea"/>
        <a:cs typeface="+mn-cs"/>
      </a:defRPr>
    </a:lvl1pPr>
    <a:lvl2pPr marL="522488" algn="l" defTabSz="1044976" rtl="0" eaLnBrk="1" latinLnBrk="0" hangingPunct="1">
      <a:defRPr sz="2100" kern="1200">
        <a:solidFill>
          <a:schemeClr val="tx1"/>
        </a:solidFill>
        <a:latin typeface="+mn-lt"/>
        <a:ea typeface="+mn-ea"/>
        <a:cs typeface="+mn-cs"/>
      </a:defRPr>
    </a:lvl2pPr>
    <a:lvl3pPr marL="1044976" algn="l" defTabSz="1044976" rtl="0" eaLnBrk="1" latinLnBrk="0" hangingPunct="1">
      <a:defRPr sz="2100" kern="1200">
        <a:solidFill>
          <a:schemeClr val="tx1"/>
        </a:solidFill>
        <a:latin typeface="+mn-lt"/>
        <a:ea typeface="+mn-ea"/>
        <a:cs typeface="+mn-cs"/>
      </a:defRPr>
    </a:lvl3pPr>
    <a:lvl4pPr marL="1567464" algn="l" defTabSz="1044976" rtl="0" eaLnBrk="1" latinLnBrk="0" hangingPunct="1">
      <a:defRPr sz="2100" kern="1200">
        <a:solidFill>
          <a:schemeClr val="tx1"/>
        </a:solidFill>
        <a:latin typeface="+mn-lt"/>
        <a:ea typeface="+mn-ea"/>
        <a:cs typeface="+mn-cs"/>
      </a:defRPr>
    </a:lvl4pPr>
    <a:lvl5pPr marL="2089953" algn="l" defTabSz="1044976" rtl="0" eaLnBrk="1" latinLnBrk="0" hangingPunct="1">
      <a:defRPr sz="2100" kern="1200">
        <a:solidFill>
          <a:schemeClr val="tx1"/>
        </a:solidFill>
        <a:latin typeface="+mn-lt"/>
        <a:ea typeface="+mn-ea"/>
        <a:cs typeface="+mn-cs"/>
      </a:defRPr>
    </a:lvl5pPr>
    <a:lvl6pPr marL="2612441" algn="l" defTabSz="1044976" rtl="0" eaLnBrk="1" latinLnBrk="0" hangingPunct="1">
      <a:defRPr sz="2100" kern="1200">
        <a:solidFill>
          <a:schemeClr val="tx1"/>
        </a:solidFill>
        <a:latin typeface="+mn-lt"/>
        <a:ea typeface="+mn-ea"/>
        <a:cs typeface="+mn-cs"/>
      </a:defRPr>
    </a:lvl6pPr>
    <a:lvl7pPr marL="3134929" algn="l" defTabSz="1044976" rtl="0" eaLnBrk="1" latinLnBrk="0" hangingPunct="1">
      <a:defRPr sz="2100" kern="1200">
        <a:solidFill>
          <a:schemeClr val="tx1"/>
        </a:solidFill>
        <a:latin typeface="+mn-lt"/>
        <a:ea typeface="+mn-ea"/>
        <a:cs typeface="+mn-cs"/>
      </a:defRPr>
    </a:lvl7pPr>
    <a:lvl8pPr marL="3657417" algn="l" defTabSz="1044976" rtl="0" eaLnBrk="1" latinLnBrk="0" hangingPunct="1">
      <a:defRPr sz="2100" kern="1200">
        <a:solidFill>
          <a:schemeClr val="tx1"/>
        </a:solidFill>
        <a:latin typeface="+mn-lt"/>
        <a:ea typeface="+mn-ea"/>
        <a:cs typeface="+mn-cs"/>
      </a:defRPr>
    </a:lvl8pPr>
    <a:lvl9pPr marL="4179905" algn="l" defTabSz="10449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04">
          <p15:clr>
            <a:srgbClr val="A4A3A4"/>
          </p15:clr>
        </p15:guide>
        <p15:guide id="2" pos="34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3" d="100"/>
          <a:sy n="73" d="100"/>
        </p:scale>
        <p:origin x="1320" y="43"/>
      </p:cViewPr>
      <p:guideLst>
        <p:guide orient="horz" pos="2304"/>
        <p:guide pos="345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png>
</file>

<file path=ppt/media/image3.png>
</file>

<file path=ppt/media/image4.png>
</file>

<file path=ppt/media/image5.jp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CC2A00E-F926-4B61-8058-C8D5C8BB061E}" type="datetimeFigureOut">
              <a:rPr lang="en-US" smtClean="0"/>
              <a:pPr/>
              <a:t>7/25/2023</a:t>
            </a:fld>
            <a:endParaRPr lang="en-US"/>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6F85605-E631-425A-9640-91F078E54F28}"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1044976" rtl="0" eaLnBrk="1" latinLnBrk="0" hangingPunct="1">
      <a:defRPr sz="1400" kern="1200">
        <a:solidFill>
          <a:schemeClr val="tx1"/>
        </a:solidFill>
        <a:latin typeface="+mn-lt"/>
        <a:ea typeface="+mn-ea"/>
        <a:cs typeface="+mn-cs"/>
      </a:defRPr>
    </a:lvl1pPr>
    <a:lvl2pPr marL="522488" algn="l" defTabSz="1044976" rtl="0" eaLnBrk="1" latinLnBrk="0" hangingPunct="1">
      <a:defRPr sz="1400" kern="1200">
        <a:solidFill>
          <a:schemeClr val="tx1"/>
        </a:solidFill>
        <a:latin typeface="+mn-lt"/>
        <a:ea typeface="+mn-ea"/>
        <a:cs typeface="+mn-cs"/>
      </a:defRPr>
    </a:lvl2pPr>
    <a:lvl3pPr marL="1044976" algn="l" defTabSz="1044976" rtl="0" eaLnBrk="1" latinLnBrk="0" hangingPunct="1">
      <a:defRPr sz="1400" kern="1200">
        <a:solidFill>
          <a:schemeClr val="tx1"/>
        </a:solidFill>
        <a:latin typeface="+mn-lt"/>
        <a:ea typeface="+mn-ea"/>
        <a:cs typeface="+mn-cs"/>
      </a:defRPr>
    </a:lvl3pPr>
    <a:lvl4pPr marL="1567464" algn="l" defTabSz="1044976" rtl="0" eaLnBrk="1" latinLnBrk="0" hangingPunct="1">
      <a:defRPr sz="1400" kern="1200">
        <a:solidFill>
          <a:schemeClr val="tx1"/>
        </a:solidFill>
        <a:latin typeface="+mn-lt"/>
        <a:ea typeface="+mn-ea"/>
        <a:cs typeface="+mn-cs"/>
      </a:defRPr>
    </a:lvl4pPr>
    <a:lvl5pPr marL="2089953" algn="l" defTabSz="1044976" rtl="0" eaLnBrk="1" latinLnBrk="0" hangingPunct="1">
      <a:defRPr sz="1400" kern="1200">
        <a:solidFill>
          <a:schemeClr val="tx1"/>
        </a:solidFill>
        <a:latin typeface="+mn-lt"/>
        <a:ea typeface="+mn-ea"/>
        <a:cs typeface="+mn-cs"/>
      </a:defRPr>
    </a:lvl5pPr>
    <a:lvl6pPr marL="2612441" algn="l" defTabSz="1044976" rtl="0" eaLnBrk="1" latinLnBrk="0" hangingPunct="1">
      <a:defRPr sz="1400" kern="1200">
        <a:solidFill>
          <a:schemeClr val="tx1"/>
        </a:solidFill>
        <a:latin typeface="+mn-lt"/>
        <a:ea typeface="+mn-ea"/>
        <a:cs typeface="+mn-cs"/>
      </a:defRPr>
    </a:lvl6pPr>
    <a:lvl7pPr marL="3134929" algn="l" defTabSz="1044976" rtl="0" eaLnBrk="1" latinLnBrk="0" hangingPunct="1">
      <a:defRPr sz="1400" kern="1200">
        <a:solidFill>
          <a:schemeClr val="tx1"/>
        </a:solidFill>
        <a:latin typeface="+mn-lt"/>
        <a:ea typeface="+mn-ea"/>
        <a:cs typeface="+mn-cs"/>
      </a:defRPr>
    </a:lvl7pPr>
    <a:lvl8pPr marL="3657417" algn="l" defTabSz="1044976" rtl="0" eaLnBrk="1" latinLnBrk="0" hangingPunct="1">
      <a:defRPr sz="1400" kern="1200">
        <a:solidFill>
          <a:schemeClr val="tx1"/>
        </a:solidFill>
        <a:latin typeface="+mn-lt"/>
        <a:ea typeface="+mn-ea"/>
        <a:cs typeface="+mn-cs"/>
      </a:defRPr>
    </a:lvl8pPr>
    <a:lvl9pPr marL="4179905" algn="l" defTabSz="10449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p:spPr>
      </p:sp>
      <p:sp>
        <p:nvSpPr>
          <p:cNvPr id="266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altLang="en-US"/>
          </a:p>
        </p:txBody>
      </p:sp>
      <p:sp>
        <p:nvSpPr>
          <p:cNvPr id="26628" name="Slide Number Placeholder 3"/>
          <p:cNvSpPr>
            <a:spLocks noGrp="1"/>
          </p:cNvSpPr>
          <p:nvPr>
            <p:ph type="sldNum" sz="quarter" idx="5"/>
          </p:nvPr>
        </p:nvSpPr>
        <p:spPr bwMode="auto">
          <a:noFill/>
          <a:ln>
            <a:miter lim="800000"/>
            <a:headEnd/>
            <a:tailEnd/>
          </a:ln>
        </p:spPr>
        <p:txBody>
          <a:bodyPr/>
          <a:lstStyle/>
          <a:p>
            <a:fld id="{105A6F74-6A86-45FB-B68C-14F159E6A433}" type="slidenum">
              <a:rPr lang="en-US" altLang="en-US" smtClean="0"/>
              <a:pPr/>
              <a:t>3</a:t>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p:spPr>
      </p:sp>
      <p:sp>
        <p:nvSpPr>
          <p:cNvPr id="266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altLang="en-US"/>
          </a:p>
        </p:txBody>
      </p:sp>
      <p:sp>
        <p:nvSpPr>
          <p:cNvPr id="26628" name="Slide Number Placeholder 3"/>
          <p:cNvSpPr>
            <a:spLocks noGrp="1"/>
          </p:cNvSpPr>
          <p:nvPr>
            <p:ph type="sldNum" sz="quarter" idx="5"/>
          </p:nvPr>
        </p:nvSpPr>
        <p:spPr bwMode="auto">
          <a:noFill/>
          <a:ln>
            <a:miter lim="800000"/>
            <a:headEnd/>
            <a:tailEnd/>
          </a:ln>
        </p:spPr>
        <p:txBody>
          <a:bodyPr/>
          <a:lstStyle/>
          <a:p>
            <a:fld id="{105A6F74-6A86-45FB-B68C-14F159E6A433}" type="slidenum">
              <a:rPr lang="en-US" altLang="en-US" smtClean="0"/>
              <a:pPr/>
              <a:t>4</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2272454"/>
            <a:ext cx="9326880" cy="1568027"/>
          </a:xfrm>
        </p:spPr>
        <p:txBody>
          <a:bodyPr/>
          <a:lstStyle/>
          <a:p>
            <a:r>
              <a:rPr lang="en-US"/>
              <a:t>Click to edit Master title style</a:t>
            </a:r>
          </a:p>
        </p:txBody>
      </p:sp>
      <p:sp>
        <p:nvSpPr>
          <p:cNvPr id="3" name="Subtitle 2"/>
          <p:cNvSpPr>
            <a:spLocks noGrp="1"/>
          </p:cNvSpPr>
          <p:nvPr>
            <p:ph type="subTitle" idx="1"/>
          </p:nvPr>
        </p:nvSpPr>
        <p:spPr>
          <a:xfrm>
            <a:off x="1645920" y="4145280"/>
            <a:ext cx="7680960" cy="1869440"/>
          </a:xfrm>
        </p:spPr>
        <p:txBody>
          <a:bodyPr/>
          <a:lstStyle>
            <a:lvl1pPr marL="0" indent="0" algn="ctr">
              <a:buNone/>
              <a:defRPr>
                <a:solidFill>
                  <a:schemeClr val="tx1">
                    <a:tint val="75000"/>
                  </a:schemeClr>
                </a:solidFill>
              </a:defRPr>
            </a:lvl1pPr>
            <a:lvl2pPr marL="522488" indent="0" algn="ctr">
              <a:buNone/>
              <a:defRPr>
                <a:solidFill>
                  <a:schemeClr val="tx1">
                    <a:tint val="75000"/>
                  </a:schemeClr>
                </a:solidFill>
              </a:defRPr>
            </a:lvl2pPr>
            <a:lvl3pPr marL="1044976" indent="0" algn="ctr">
              <a:buNone/>
              <a:defRPr>
                <a:solidFill>
                  <a:schemeClr val="tx1">
                    <a:tint val="75000"/>
                  </a:schemeClr>
                </a:solidFill>
              </a:defRPr>
            </a:lvl3pPr>
            <a:lvl4pPr marL="1567464" indent="0" algn="ctr">
              <a:buNone/>
              <a:defRPr>
                <a:solidFill>
                  <a:schemeClr val="tx1">
                    <a:tint val="75000"/>
                  </a:schemeClr>
                </a:solidFill>
              </a:defRPr>
            </a:lvl4pPr>
            <a:lvl5pPr marL="2089953" indent="0" algn="ctr">
              <a:buNone/>
              <a:defRPr>
                <a:solidFill>
                  <a:schemeClr val="tx1">
                    <a:tint val="75000"/>
                  </a:schemeClr>
                </a:solidFill>
              </a:defRPr>
            </a:lvl5pPr>
            <a:lvl6pPr marL="2612441" indent="0" algn="ctr">
              <a:buNone/>
              <a:defRPr>
                <a:solidFill>
                  <a:schemeClr val="tx1">
                    <a:tint val="75000"/>
                  </a:schemeClr>
                </a:solidFill>
              </a:defRPr>
            </a:lvl6pPr>
            <a:lvl7pPr marL="3134929" indent="0" algn="ctr">
              <a:buNone/>
              <a:defRPr>
                <a:solidFill>
                  <a:schemeClr val="tx1">
                    <a:tint val="75000"/>
                  </a:schemeClr>
                </a:solidFill>
              </a:defRPr>
            </a:lvl7pPr>
            <a:lvl8pPr marL="3657417" indent="0" algn="ctr">
              <a:buNone/>
              <a:defRPr>
                <a:solidFill>
                  <a:schemeClr val="tx1">
                    <a:tint val="75000"/>
                  </a:schemeClr>
                </a:solidFill>
              </a:defRPr>
            </a:lvl8pPr>
            <a:lvl9pPr marL="417990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B8FC55A-8930-449A-8061-E6B4DC245A34}" type="datetimeFigureOut">
              <a:rPr lang="en-US" smtClean="0"/>
              <a:pPr/>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8FC55A-8930-449A-8061-E6B4DC245A34}" type="datetimeFigureOut">
              <a:rPr lang="en-US" smtClean="0"/>
              <a:pPr/>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45956" y="313267"/>
            <a:ext cx="2962274" cy="665649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59130" y="313267"/>
            <a:ext cx="8703946" cy="66564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8FC55A-8930-449A-8061-E6B4DC245A34}" type="datetimeFigureOut">
              <a:rPr lang="en-US" smtClean="0"/>
              <a:pPr/>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8FC55A-8930-449A-8061-E6B4DC245A34}" type="datetimeFigureOut">
              <a:rPr lang="en-US" smtClean="0"/>
              <a:pPr/>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776" y="4700694"/>
            <a:ext cx="9326880" cy="1452880"/>
          </a:xfrm>
        </p:spPr>
        <p:txBody>
          <a:bodyPr anchor="t"/>
          <a:lstStyle>
            <a:lvl1pPr algn="l">
              <a:defRPr sz="4600" b="1" cap="all"/>
            </a:lvl1pPr>
          </a:lstStyle>
          <a:p>
            <a:r>
              <a:rPr lang="en-US"/>
              <a:t>Click to edit Master title style</a:t>
            </a:r>
          </a:p>
        </p:txBody>
      </p:sp>
      <p:sp>
        <p:nvSpPr>
          <p:cNvPr id="3" name="Text Placeholder 2"/>
          <p:cNvSpPr>
            <a:spLocks noGrp="1"/>
          </p:cNvSpPr>
          <p:nvPr>
            <p:ph type="body" idx="1"/>
          </p:nvPr>
        </p:nvSpPr>
        <p:spPr>
          <a:xfrm>
            <a:off x="866776" y="3100495"/>
            <a:ext cx="9326880" cy="1600199"/>
          </a:xfrm>
        </p:spPr>
        <p:txBody>
          <a:bodyPr anchor="b"/>
          <a:lstStyle>
            <a:lvl1pPr marL="0" indent="0">
              <a:buNone/>
              <a:defRPr sz="2300">
                <a:solidFill>
                  <a:schemeClr val="tx1">
                    <a:tint val="75000"/>
                  </a:schemeClr>
                </a:solidFill>
              </a:defRPr>
            </a:lvl1pPr>
            <a:lvl2pPr marL="522488" indent="0">
              <a:buNone/>
              <a:defRPr sz="2100">
                <a:solidFill>
                  <a:schemeClr val="tx1">
                    <a:tint val="75000"/>
                  </a:schemeClr>
                </a:solidFill>
              </a:defRPr>
            </a:lvl2pPr>
            <a:lvl3pPr marL="1044976" indent="0">
              <a:buNone/>
              <a:defRPr sz="1800">
                <a:solidFill>
                  <a:schemeClr val="tx1">
                    <a:tint val="75000"/>
                  </a:schemeClr>
                </a:solidFill>
              </a:defRPr>
            </a:lvl3pPr>
            <a:lvl4pPr marL="1567464" indent="0">
              <a:buNone/>
              <a:defRPr sz="1600">
                <a:solidFill>
                  <a:schemeClr val="tx1">
                    <a:tint val="75000"/>
                  </a:schemeClr>
                </a:solidFill>
              </a:defRPr>
            </a:lvl4pPr>
            <a:lvl5pPr marL="2089953" indent="0">
              <a:buNone/>
              <a:defRPr sz="1600">
                <a:solidFill>
                  <a:schemeClr val="tx1">
                    <a:tint val="75000"/>
                  </a:schemeClr>
                </a:solidFill>
              </a:defRPr>
            </a:lvl5pPr>
            <a:lvl6pPr marL="2612441" indent="0">
              <a:buNone/>
              <a:defRPr sz="1600">
                <a:solidFill>
                  <a:schemeClr val="tx1">
                    <a:tint val="75000"/>
                  </a:schemeClr>
                </a:solidFill>
              </a:defRPr>
            </a:lvl6pPr>
            <a:lvl7pPr marL="3134929" indent="0">
              <a:buNone/>
              <a:defRPr sz="1600">
                <a:solidFill>
                  <a:schemeClr val="tx1">
                    <a:tint val="75000"/>
                  </a:schemeClr>
                </a:solidFill>
              </a:defRPr>
            </a:lvl7pPr>
            <a:lvl8pPr marL="3657417" indent="0">
              <a:buNone/>
              <a:defRPr sz="1600">
                <a:solidFill>
                  <a:schemeClr val="tx1">
                    <a:tint val="75000"/>
                  </a:schemeClr>
                </a:solidFill>
              </a:defRPr>
            </a:lvl8pPr>
            <a:lvl9pPr marL="4179905"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8FC55A-8930-449A-8061-E6B4DC245A34}" type="datetimeFigureOut">
              <a:rPr lang="en-US" smtClean="0"/>
              <a:pPr/>
              <a:t>7/25/2023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59131" y="1820334"/>
            <a:ext cx="5833110" cy="5149426"/>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75121" y="1820334"/>
            <a:ext cx="5833110" cy="5149426"/>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B8FC55A-8930-449A-8061-E6B4DC245A34}" type="datetimeFigureOut">
              <a:rPr lang="en-US" smtClean="0"/>
              <a:pPr/>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8640" y="292947"/>
            <a:ext cx="9875520" cy="1219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48640" y="1637454"/>
            <a:ext cx="4848226" cy="682413"/>
          </a:xfrm>
        </p:spPr>
        <p:txBody>
          <a:bodyPr anchor="b"/>
          <a:lstStyle>
            <a:lvl1pPr marL="0" indent="0">
              <a:buNone/>
              <a:defRPr sz="2700" b="1"/>
            </a:lvl1pPr>
            <a:lvl2pPr marL="522488" indent="0">
              <a:buNone/>
              <a:defRPr sz="2300" b="1"/>
            </a:lvl2pPr>
            <a:lvl3pPr marL="1044976" indent="0">
              <a:buNone/>
              <a:defRPr sz="2100" b="1"/>
            </a:lvl3pPr>
            <a:lvl4pPr marL="1567464" indent="0">
              <a:buNone/>
              <a:defRPr sz="1800" b="1"/>
            </a:lvl4pPr>
            <a:lvl5pPr marL="2089953" indent="0">
              <a:buNone/>
              <a:defRPr sz="1800" b="1"/>
            </a:lvl5pPr>
            <a:lvl6pPr marL="2612441" indent="0">
              <a:buNone/>
              <a:defRPr sz="1800" b="1"/>
            </a:lvl6pPr>
            <a:lvl7pPr marL="3134929" indent="0">
              <a:buNone/>
              <a:defRPr sz="1800" b="1"/>
            </a:lvl7pPr>
            <a:lvl8pPr marL="3657417" indent="0">
              <a:buNone/>
              <a:defRPr sz="1800" b="1"/>
            </a:lvl8pPr>
            <a:lvl9pPr marL="4179905" indent="0">
              <a:buNone/>
              <a:defRPr sz="1800" b="1"/>
            </a:lvl9pPr>
          </a:lstStyle>
          <a:p>
            <a:pPr lvl="0"/>
            <a:r>
              <a:rPr lang="en-US"/>
              <a:t>Click to edit Master text styles</a:t>
            </a:r>
          </a:p>
        </p:txBody>
      </p:sp>
      <p:sp>
        <p:nvSpPr>
          <p:cNvPr id="4" name="Content Placeholder 3"/>
          <p:cNvSpPr>
            <a:spLocks noGrp="1"/>
          </p:cNvSpPr>
          <p:nvPr>
            <p:ph sz="half" idx="2"/>
          </p:nvPr>
        </p:nvSpPr>
        <p:spPr>
          <a:xfrm>
            <a:off x="548640" y="2319867"/>
            <a:ext cx="4848226" cy="4214707"/>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574031" y="1637454"/>
            <a:ext cx="4850130" cy="682413"/>
          </a:xfrm>
        </p:spPr>
        <p:txBody>
          <a:bodyPr anchor="b"/>
          <a:lstStyle>
            <a:lvl1pPr marL="0" indent="0">
              <a:buNone/>
              <a:defRPr sz="2700" b="1"/>
            </a:lvl1pPr>
            <a:lvl2pPr marL="522488" indent="0">
              <a:buNone/>
              <a:defRPr sz="2300" b="1"/>
            </a:lvl2pPr>
            <a:lvl3pPr marL="1044976" indent="0">
              <a:buNone/>
              <a:defRPr sz="2100" b="1"/>
            </a:lvl3pPr>
            <a:lvl4pPr marL="1567464" indent="0">
              <a:buNone/>
              <a:defRPr sz="1800" b="1"/>
            </a:lvl4pPr>
            <a:lvl5pPr marL="2089953" indent="0">
              <a:buNone/>
              <a:defRPr sz="1800" b="1"/>
            </a:lvl5pPr>
            <a:lvl6pPr marL="2612441" indent="0">
              <a:buNone/>
              <a:defRPr sz="1800" b="1"/>
            </a:lvl6pPr>
            <a:lvl7pPr marL="3134929" indent="0">
              <a:buNone/>
              <a:defRPr sz="1800" b="1"/>
            </a:lvl7pPr>
            <a:lvl8pPr marL="3657417" indent="0">
              <a:buNone/>
              <a:defRPr sz="1800" b="1"/>
            </a:lvl8pPr>
            <a:lvl9pPr marL="4179905" indent="0">
              <a:buNone/>
              <a:defRPr sz="1800" b="1"/>
            </a:lvl9pPr>
          </a:lstStyle>
          <a:p>
            <a:pPr lvl="0"/>
            <a:r>
              <a:rPr lang="en-US"/>
              <a:t>Click to edit Master text styles</a:t>
            </a:r>
          </a:p>
        </p:txBody>
      </p:sp>
      <p:sp>
        <p:nvSpPr>
          <p:cNvPr id="6" name="Content Placeholder 5"/>
          <p:cNvSpPr>
            <a:spLocks noGrp="1"/>
          </p:cNvSpPr>
          <p:nvPr>
            <p:ph sz="quarter" idx="4"/>
          </p:nvPr>
        </p:nvSpPr>
        <p:spPr>
          <a:xfrm>
            <a:off x="5574031" y="2319867"/>
            <a:ext cx="4850130" cy="4214707"/>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B8FC55A-8930-449A-8061-E6B4DC245A34}" type="datetimeFigureOut">
              <a:rPr lang="en-US" smtClean="0"/>
              <a:pPr/>
              <a:t>7/25/2023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B8FC55A-8930-449A-8061-E6B4DC245A34}" type="datetimeFigureOut">
              <a:rPr lang="en-US" smtClean="0"/>
              <a:pPr/>
              <a:t>7/25/2023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8FC55A-8930-449A-8061-E6B4DC245A34}" type="datetimeFigureOut">
              <a:rPr lang="en-US" smtClean="0"/>
              <a:pPr/>
              <a:t>7/25/2023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8640" y="291253"/>
            <a:ext cx="3609976" cy="1239520"/>
          </a:xfrm>
        </p:spPr>
        <p:txBody>
          <a:bodyPr anchor="b"/>
          <a:lstStyle>
            <a:lvl1pPr algn="l">
              <a:defRPr sz="2300" b="1"/>
            </a:lvl1pPr>
          </a:lstStyle>
          <a:p>
            <a:r>
              <a:rPr lang="en-US"/>
              <a:t>Click to edit Master title style</a:t>
            </a:r>
          </a:p>
        </p:txBody>
      </p:sp>
      <p:sp>
        <p:nvSpPr>
          <p:cNvPr id="3" name="Content Placeholder 2"/>
          <p:cNvSpPr>
            <a:spLocks noGrp="1"/>
          </p:cNvSpPr>
          <p:nvPr>
            <p:ph idx="1"/>
          </p:nvPr>
        </p:nvSpPr>
        <p:spPr>
          <a:xfrm>
            <a:off x="4290060" y="291254"/>
            <a:ext cx="6134100" cy="6243321"/>
          </a:xfrm>
        </p:spPr>
        <p:txBody>
          <a:bodyPr/>
          <a:lstStyle>
            <a:lvl1pPr>
              <a:defRPr sz="3700"/>
            </a:lvl1pPr>
            <a:lvl2pPr>
              <a:defRPr sz="3200"/>
            </a:lvl2pPr>
            <a:lvl3pPr>
              <a:defRPr sz="2700"/>
            </a:lvl3pPr>
            <a:lvl4pPr>
              <a:defRPr sz="2300"/>
            </a:lvl4pPr>
            <a:lvl5pPr>
              <a:defRPr sz="2300"/>
            </a:lvl5pPr>
            <a:lvl6pPr>
              <a:defRPr sz="2300"/>
            </a:lvl6pPr>
            <a:lvl7pPr>
              <a:defRPr sz="2300"/>
            </a:lvl7pPr>
            <a:lvl8pPr>
              <a:defRPr sz="2300"/>
            </a:lvl8pPr>
            <a:lvl9pPr>
              <a:defRPr sz="2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48640" y="1530774"/>
            <a:ext cx="3609976" cy="5003801"/>
          </a:xfrm>
        </p:spPr>
        <p:txBody>
          <a:bodyPr/>
          <a:lstStyle>
            <a:lvl1pPr marL="0" indent="0">
              <a:buNone/>
              <a:defRPr sz="1600"/>
            </a:lvl1pPr>
            <a:lvl2pPr marL="522488" indent="0">
              <a:buNone/>
              <a:defRPr sz="1400"/>
            </a:lvl2pPr>
            <a:lvl3pPr marL="1044976" indent="0">
              <a:buNone/>
              <a:defRPr sz="1100"/>
            </a:lvl3pPr>
            <a:lvl4pPr marL="1567464" indent="0">
              <a:buNone/>
              <a:defRPr sz="1000"/>
            </a:lvl4pPr>
            <a:lvl5pPr marL="2089953" indent="0">
              <a:buNone/>
              <a:defRPr sz="1000"/>
            </a:lvl5pPr>
            <a:lvl6pPr marL="2612441" indent="0">
              <a:buNone/>
              <a:defRPr sz="1000"/>
            </a:lvl6pPr>
            <a:lvl7pPr marL="3134929" indent="0">
              <a:buNone/>
              <a:defRPr sz="1000"/>
            </a:lvl7pPr>
            <a:lvl8pPr marL="3657417" indent="0">
              <a:buNone/>
              <a:defRPr sz="1000"/>
            </a:lvl8pPr>
            <a:lvl9pPr marL="4179905"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8FC55A-8930-449A-8061-E6B4DC245A34}" type="datetimeFigureOut">
              <a:rPr lang="en-US" smtClean="0"/>
              <a:pPr/>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50746" y="5120640"/>
            <a:ext cx="6583680" cy="604521"/>
          </a:xfrm>
        </p:spPr>
        <p:txBody>
          <a:bodyPr anchor="b"/>
          <a:lstStyle>
            <a:lvl1pPr algn="l">
              <a:defRPr sz="2300" b="1"/>
            </a:lvl1pPr>
          </a:lstStyle>
          <a:p>
            <a:r>
              <a:rPr lang="en-US"/>
              <a:t>Click to edit Master title style</a:t>
            </a:r>
          </a:p>
        </p:txBody>
      </p:sp>
      <p:sp>
        <p:nvSpPr>
          <p:cNvPr id="3" name="Picture Placeholder 2"/>
          <p:cNvSpPr>
            <a:spLocks noGrp="1"/>
          </p:cNvSpPr>
          <p:nvPr>
            <p:ph type="pic" idx="1"/>
          </p:nvPr>
        </p:nvSpPr>
        <p:spPr>
          <a:xfrm>
            <a:off x="2150746" y="653627"/>
            <a:ext cx="6583680" cy="4389120"/>
          </a:xfrm>
        </p:spPr>
        <p:txBody>
          <a:bodyPr/>
          <a:lstStyle>
            <a:lvl1pPr marL="0" indent="0">
              <a:buNone/>
              <a:defRPr sz="3700"/>
            </a:lvl1pPr>
            <a:lvl2pPr marL="522488" indent="0">
              <a:buNone/>
              <a:defRPr sz="3200"/>
            </a:lvl2pPr>
            <a:lvl3pPr marL="1044976" indent="0">
              <a:buNone/>
              <a:defRPr sz="2700"/>
            </a:lvl3pPr>
            <a:lvl4pPr marL="1567464" indent="0">
              <a:buNone/>
              <a:defRPr sz="2300"/>
            </a:lvl4pPr>
            <a:lvl5pPr marL="2089953" indent="0">
              <a:buNone/>
              <a:defRPr sz="2300"/>
            </a:lvl5pPr>
            <a:lvl6pPr marL="2612441" indent="0">
              <a:buNone/>
              <a:defRPr sz="2300"/>
            </a:lvl6pPr>
            <a:lvl7pPr marL="3134929" indent="0">
              <a:buNone/>
              <a:defRPr sz="2300"/>
            </a:lvl7pPr>
            <a:lvl8pPr marL="3657417" indent="0">
              <a:buNone/>
              <a:defRPr sz="2300"/>
            </a:lvl8pPr>
            <a:lvl9pPr marL="4179905" indent="0">
              <a:buNone/>
              <a:defRPr sz="2300"/>
            </a:lvl9pPr>
          </a:lstStyle>
          <a:p>
            <a:endParaRPr lang="en-US"/>
          </a:p>
        </p:txBody>
      </p:sp>
      <p:sp>
        <p:nvSpPr>
          <p:cNvPr id="4" name="Text Placeholder 3"/>
          <p:cNvSpPr>
            <a:spLocks noGrp="1"/>
          </p:cNvSpPr>
          <p:nvPr>
            <p:ph type="body" sz="half" idx="2"/>
          </p:nvPr>
        </p:nvSpPr>
        <p:spPr>
          <a:xfrm>
            <a:off x="2150746" y="5725161"/>
            <a:ext cx="6583680" cy="858519"/>
          </a:xfrm>
        </p:spPr>
        <p:txBody>
          <a:bodyPr/>
          <a:lstStyle>
            <a:lvl1pPr marL="0" indent="0">
              <a:buNone/>
              <a:defRPr sz="1600"/>
            </a:lvl1pPr>
            <a:lvl2pPr marL="522488" indent="0">
              <a:buNone/>
              <a:defRPr sz="1400"/>
            </a:lvl2pPr>
            <a:lvl3pPr marL="1044976" indent="0">
              <a:buNone/>
              <a:defRPr sz="1100"/>
            </a:lvl3pPr>
            <a:lvl4pPr marL="1567464" indent="0">
              <a:buNone/>
              <a:defRPr sz="1000"/>
            </a:lvl4pPr>
            <a:lvl5pPr marL="2089953" indent="0">
              <a:buNone/>
              <a:defRPr sz="1000"/>
            </a:lvl5pPr>
            <a:lvl6pPr marL="2612441" indent="0">
              <a:buNone/>
              <a:defRPr sz="1000"/>
            </a:lvl6pPr>
            <a:lvl7pPr marL="3134929" indent="0">
              <a:buNone/>
              <a:defRPr sz="1000"/>
            </a:lvl7pPr>
            <a:lvl8pPr marL="3657417" indent="0">
              <a:buNone/>
              <a:defRPr sz="1000"/>
            </a:lvl8pPr>
            <a:lvl9pPr marL="4179905"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8FC55A-8930-449A-8061-E6B4DC245A34}" type="datetimeFigureOut">
              <a:rPr lang="en-US" smtClean="0"/>
              <a:pPr/>
              <a:t>7/25/2023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8640" y="292947"/>
            <a:ext cx="9875520" cy="1219200"/>
          </a:xfrm>
          <a:prstGeom prst="rect">
            <a:avLst/>
          </a:prstGeom>
        </p:spPr>
        <p:txBody>
          <a:bodyPr vert="horz" lIns="104498" tIns="52249" rIns="104498" bIns="52249" rtlCol="0" anchor="ctr">
            <a:normAutofit/>
          </a:bodyPr>
          <a:lstStyle/>
          <a:p>
            <a:r>
              <a:rPr lang="en-US"/>
              <a:t>Click to edit Master title style</a:t>
            </a:r>
          </a:p>
        </p:txBody>
      </p:sp>
      <p:sp>
        <p:nvSpPr>
          <p:cNvPr id="3" name="Text Placeholder 2"/>
          <p:cNvSpPr>
            <a:spLocks noGrp="1"/>
          </p:cNvSpPr>
          <p:nvPr>
            <p:ph type="body" idx="1"/>
          </p:nvPr>
        </p:nvSpPr>
        <p:spPr>
          <a:xfrm>
            <a:off x="548640" y="1706880"/>
            <a:ext cx="9875520" cy="4827694"/>
          </a:xfrm>
          <a:prstGeom prst="rect">
            <a:avLst/>
          </a:prstGeom>
        </p:spPr>
        <p:txBody>
          <a:bodyPr vert="horz" lIns="104498" tIns="52249" rIns="104498" bIns="522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48640" y="6780107"/>
            <a:ext cx="2560320" cy="389467"/>
          </a:xfrm>
          <a:prstGeom prst="rect">
            <a:avLst/>
          </a:prstGeom>
        </p:spPr>
        <p:txBody>
          <a:bodyPr vert="horz" lIns="104498" tIns="52249" rIns="104498" bIns="52249" rtlCol="0" anchor="ctr"/>
          <a:lstStyle>
            <a:lvl1pPr algn="l">
              <a:defRPr sz="1400">
                <a:solidFill>
                  <a:schemeClr val="tx1">
                    <a:tint val="75000"/>
                  </a:schemeClr>
                </a:solidFill>
              </a:defRPr>
            </a:lvl1pPr>
          </a:lstStyle>
          <a:p>
            <a:fld id="{AB8FC55A-8930-449A-8061-E6B4DC245A34}" type="datetimeFigureOut">
              <a:rPr lang="en-US" smtClean="0"/>
              <a:pPr/>
              <a:t>7/25/2023</a:t>
            </a:fld>
            <a:endParaRPr lang="en-US"/>
          </a:p>
        </p:txBody>
      </p:sp>
      <p:sp>
        <p:nvSpPr>
          <p:cNvPr id="5" name="Footer Placeholder 4"/>
          <p:cNvSpPr>
            <a:spLocks noGrp="1"/>
          </p:cNvSpPr>
          <p:nvPr>
            <p:ph type="ftr" sz="quarter" idx="3"/>
          </p:nvPr>
        </p:nvSpPr>
        <p:spPr>
          <a:xfrm>
            <a:off x="3749040" y="6780107"/>
            <a:ext cx="3474720" cy="389467"/>
          </a:xfrm>
          <a:prstGeom prst="rect">
            <a:avLst/>
          </a:prstGeom>
        </p:spPr>
        <p:txBody>
          <a:bodyPr vert="horz" lIns="104498" tIns="52249" rIns="104498" bIns="52249" rtlCol="0" anchor="ctr"/>
          <a:lstStyle>
            <a:lvl1pPr algn="ctr">
              <a:defRPr sz="1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863840" y="6780107"/>
            <a:ext cx="2560320" cy="389467"/>
          </a:xfrm>
          <a:prstGeom prst="rect">
            <a:avLst/>
          </a:prstGeom>
        </p:spPr>
        <p:txBody>
          <a:bodyPr vert="horz" lIns="104498" tIns="52249" rIns="104498" bIns="52249" rtlCol="0" anchor="ctr"/>
          <a:lstStyle>
            <a:lvl1pPr algn="r">
              <a:defRPr sz="1400">
                <a:solidFill>
                  <a:schemeClr val="tx1">
                    <a:tint val="75000"/>
                  </a:schemeClr>
                </a:solidFill>
              </a:defRPr>
            </a:lvl1pPr>
          </a:lstStyle>
          <a:p>
            <a:fld id="{186BA920-DF6C-4465-91BF-B1A5CA3386C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044976" rtl="0" eaLnBrk="1" latinLnBrk="0" hangingPunct="1">
        <a:spcBef>
          <a:spcPct val="0"/>
        </a:spcBef>
        <a:buNone/>
        <a:defRPr sz="5000" kern="1200">
          <a:solidFill>
            <a:schemeClr val="tx1"/>
          </a:solidFill>
          <a:latin typeface="+mj-lt"/>
          <a:ea typeface="+mj-ea"/>
          <a:cs typeface="+mj-cs"/>
        </a:defRPr>
      </a:lvl1pPr>
    </p:titleStyle>
    <p:bodyStyle>
      <a:lvl1pPr marL="391866" indent="-391866" algn="l" defTabSz="1044976" rtl="0" eaLnBrk="1" latinLnBrk="0" hangingPunct="1">
        <a:spcBef>
          <a:spcPct val="20000"/>
        </a:spcBef>
        <a:buFont typeface="Arial" pitchFamily="34" charset="0"/>
        <a:buChar char="•"/>
        <a:defRPr sz="3700" kern="1200">
          <a:solidFill>
            <a:schemeClr val="tx1"/>
          </a:solidFill>
          <a:latin typeface="+mn-lt"/>
          <a:ea typeface="+mn-ea"/>
          <a:cs typeface="+mn-cs"/>
        </a:defRPr>
      </a:lvl1pPr>
      <a:lvl2pPr marL="849043" indent="-326555" algn="l" defTabSz="1044976" rtl="0" eaLnBrk="1" latinLnBrk="0" hangingPunct="1">
        <a:spcBef>
          <a:spcPct val="20000"/>
        </a:spcBef>
        <a:buFont typeface="Arial" pitchFamily="34" charset="0"/>
        <a:buChar char="–"/>
        <a:defRPr sz="3200" kern="1200">
          <a:solidFill>
            <a:schemeClr val="tx1"/>
          </a:solidFill>
          <a:latin typeface="+mn-lt"/>
          <a:ea typeface="+mn-ea"/>
          <a:cs typeface="+mn-cs"/>
        </a:defRPr>
      </a:lvl2pPr>
      <a:lvl3pPr marL="1306220" indent="-261244" algn="l" defTabSz="1044976" rtl="0" eaLnBrk="1" latinLnBrk="0" hangingPunct="1">
        <a:spcBef>
          <a:spcPct val="20000"/>
        </a:spcBef>
        <a:buFont typeface="Arial" pitchFamily="34" charset="0"/>
        <a:buChar char="•"/>
        <a:defRPr sz="2700" kern="1200">
          <a:solidFill>
            <a:schemeClr val="tx1"/>
          </a:solidFill>
          <a:latin typeface="+mn-lt"/>
          <a:ea typeface="+mn-ea"/>
          <a:cs typeface="+mn-cs"/>
        </a:defRPr>
      </a:lvl3pPr>
      <a:lvl4pPr marL="1828709"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4pPr>
      <a:lvl5pPr marL="2351197"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5pPr>
      <a:lvl6pPr marL="2873685"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6pPr>
      <a:lvl7pPr marL="3396173"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7pPr>
      <a:lvl8pPr marL="3918661"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8pPr>
      <a:lvl9pPr marL="4441149"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9pPr>
    </p:bodyStyle>
    <p:otherStyle>
      <a:defPPr>
        <a:defRPr lang="en-US"/>
      </a:defPPr>
      <a:lvl1pPr marL="0" algn="l" defTabSz="1044976" rtl="0" eaLnBrk="1" latinLnBrk="0" hangingPunct="1">
        <a:defRPr sz="2100" kern="1200">
          <a:solidFill>
            <a:schemeClr val="tx1"/>
          </a:solidFill>
          <a:latin typeface="+mn-lt"/>
          <a:ea typeface="+mn-ea"/>
          <a:cs typeface="+mn-cs"/>
        </a:defRPr>
      </a:lvl1pPr>
      <a:lvl2pPr marL="522488" algn="l" defTabSz="1044976" rtl="0" eaLnBrk="1" latinLnBrk="0" hangingPunct="1">
        <a:defRPr sz="2100" kern="1200">
          <a:solidFill>
            <a:schemeClr val="tx1"/>
          </a:solidFill>
          <a:latin typeface="+mn-lt"/>
          <a:ea typeface="+mn-ea"/>
          <a:cs typeface="+mn-cs"/>
        </a:defRPr>
      </a:lvl2pPr>
      <a:lvl3pPr marL="1044976" algn="l" defTabSz="1044976" rtl="0" eaLnBrk="1" latinLnBrk="0" hangingPunct="1">
        <a:defRPr sz="2100" kern="1200">
          <a:solidFill>
            <a:schemeClr val="tx1"/>
          </a:solidFill>
          <a:latin typeface="+mn-lt"/>
          <a:ea typeface="+mn-ea"/>
          <a:cs typeface="+mn-cs"/>
        </a:defRPr>
      </a:lvl3pPr>
      <a:lvl4pPr marL="1567464" algn="l" defTabSz="1044976" rtl="0" eaLnBrk="1" latinLnBrk="0" hangingPunct="1">
        <a:defRPr sz="2100" kern="1200">
          <a:solidFill>
            <a:schemeClr val="tx1"/>
          </a:solidFill>
          <a:latin typeface="+mn-lt"/>
          <a:ea typeface="+mn-ea"/>
          <a:cs typeface="+mn-cs"/>
        </a:defRPr>
      </a:lvl4pPr>
      <a:lvl5pPr marL="2089953" algn="l" defTabSz="1044976" rtl="0" eaLnBrk="1" latinLnBrk="0" hangingPunct="1">
        <a:defRPr sz="2100" kern="1200">
          <a:solidFill>
            <a:schemeClr val="tx1"/>
          </a:solidFill>
          <a:latin typeface="+mn-lt"/>
          <a:ea typeface="+mn-ea"/>
          <a:cs typeface="+mn-cs"/>
        </a:defRPr>
      </a:lvl5pPr>
      <a:lvl6pPr marL="2612441" algn="l" defTabSz="1044976" rtl="0" eaLnBrk="1" latinLnBrk="0" hangingPunct="1">
        <a:defRPr sz="2100" kern="1200">
          <a:solidFill>
            <a:schemeClr val="tx1"/>
          </a:solidFill>
          <a:latin typeface="+mn-lt"/>
          <a:ea typeface="+mn-ea"/>
          <a:cs typeface="+mn-cs"/>
        </a:defRPr>
      </a:lvl6pPr>
      <a:lvl7pPr marL="3134929" algn="l" defTabSz="1044976" rtl="0" eaLnBrk="1" latinLnBrk="0" hangingPunct="1">
        <a:defRPr sz="2100" kern="1200">
          <a:solidFill>
            <a:schemeClr val="tx1"/>
          </a:solidFill>
          <a:latin typeface="+mn-lt"/>
          <a:ea typeface="+mn-ea"/>
          <a:cs typeface="+mn-cs"/>
        </a:defRPr>
      </a:lvl7pPr>
      <a:lvl8pPr marL="3657417" algn="l" defTabSz="1044976" rtl="0" eaLnBrk="1" latinLnBrk="0" hangingPunct="1">
        <a:defRPr sz="2100" kern="1200">
          <a:solidFill>
            <a:schemeClr val="tx1"/>
          </a:solidFill>
          <a:latin typeface="+mn-lt"/>
          <a:ea typeface="+mn-ea"/>
          <a:cs typeface="+mn-cs"/>
        </a:defRPr>
      </a:lvl8pPr>
      <a:lvl9pPr marL="4179905" algn="l" defTabSz="1044976"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0010" y="1295400"/>
            <a:ext cx="10892790" cy="1754326"/>
          </a:xfrm>
          <a:prstGeom prst="rect">
            <a:avLst/>
          </a:prstGeom>
        </p:spPr>
        <p:txBody>
          <a:bodyPr wrap="square">
            <a:spAutoFit/>
          </a:bodyPr>
          <a:lstStyle/>
          <a:p>
            <a:pPr algn="ctr"/>
            <a:r>
              <a:rPr lang="en-US" sz="3600" b="1" dirty="0">
                <a:solidFill>
                  <a:srgbClr val="FF0000"/>
                </a:solidFill>
                <a:latin typeface="Times New Roman" panose="02020603050405020304" pitchFamily="18" charset="0"/>
                <a:cs typeface="Times New Roman" panose="02020603050405020304" pitchFamily="18" charset="0"/>
              </a:rPr>
              <a:t>Design of Breathalyzer for Non-Invasive Diagnosis of Tuberculosis</a:t>
            </a: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p:txBody>
      </p:sp>
      <p:sp>
        <p:nvSpPr>
          <p:cNvPr id="8" name="TextBox 7"/>
          <p:cNvSpPr txBox="1"/>
          <p:nvPr/>
        </p:nvSpPr>
        <p:spPr>
          <a:xfrm>
            <a:off x="2286000" y="2886895"/>
            <a:ext cx="8305800" cy="637097"/>
          </a:xfrm>
          <a:prstGeom prst="rect">
            <a:avLst/>
          </a:prstGeom>
          <a:noFill/>
        </p:spPr>
        <p:txBody>
          <a:bodyPr wrap="square" rtlCol="0">
            <a:spAutoFit/>
          </a:bodyPr>
          <a:lstStyle/>
          <a:p>
            <a:pPr lvl="0" algn="r">
              <a:lnSpc>
                <a:spcPct val="60000"/>
              </a:lnSpc>
              <a:buClr>
                <a:schemeClr val="dk1"/>
              </a:buClr>
              <a:buSzPts val="2400"/>
            </a:pPr>
            <a:r>
              <a:rPr lang="en-US" sz="2400" dirty="0">
                <a:solidFill>
                  <a:schemeClr val="dk1"/>
                </a:solidFill>
                <a:latin typeface="Times New Roman" pitchFamily="18" charset="0"/>
                <a:cs typeface="Times New Roman" pitchFamily="18" charset="0"/>
                <a:sym typeface="Calibri"/>
              </a:rPr>
              <a:t>.</a:t>
            </a:r>
            <a:endParaRPr lang="en-US" sz="2400" dirty="0">
              <a:latin typeface="Times New Roman" pitchFamily="18" charset="0"/>
              <a:cs typeface="Times New Roman" pitchFamily="18" charset="0"/>
            </a:endParaRPr>
          </a:p>
          <a:p>
            <a:pPr algn="r"/>
            <a:endParaRPr lang="en-US" dirty="0"/>
          </a:p>
        </p:txBody>
      </p:sp>
      <p:sp>
        <p:nvSpPr>
          <p:cNvPr id="9" name="TextBox 8"/>
          <p:cNvSpPr txBox="1"/>
          <p:nvPr/>
        </p:nvSpPr>
        <p:spPr>
          <a:xfrm>
            <a:off x="304800" y="5324579"/>
            <a:ext cx="7921256" cy="2195473"/>
          </a:xfrm>
          <a:prstGeom prst="rect">
            <a:avLst/>
          </a:prstGeom>
          <a:noFill/>
        </p:spPr>
        <p:txBody>
          <a:bodyPr wrap="square" rtlCol="0">
            <a:spAutoFit/>
          </a:bodyPr>
          <a:lstStyle/>
          <a:p>
            <a:pPr lvl="0">
              <a:spcBef>
                <a:spcPts val="480"/>
              </a:spcBef>
              <a:buClr>
                <a:schemeClr val="dk1"/>
              </a:buClr>
              <a:buSzPts val="2400"/>
            </a:pPr>
            <a:r>
              <a:rPr lang="en-US" sz="2400" b="1" dirty="0">
                <a:solidFill>
                  <a:srgbClr val="002060"/>
                </a:solidFill>
                <a:latin typeface="Times New Roman" pitchFamily="18" charset="0"/>
                <a:ea typeface="Calibri"/>
                <a:cs typeface="Times New Roman" pitchFamily="18" charset="0"/>
                <a:sym typeface="Calibri"/>
              </a:rPr>
              <a:t>TEAM MEMBERS:</a:t>
            </a:r>
          </a:p>
          <a:p>
            <a:pPr lvl="0" algn="just">
              <a:spcBef>
                <a:spcPts val="480"/>
              </a:spcBef>
              <a:buClr>
                <a:schemeClr val="dk1"/>
              </a:buClr>
              <a:buSzPts val="2400"/>
            </a:pPr>
            <a:r>
              <a:rPr lang="en-US" sz="2400" b="1" dirty="0">
                <a:solidFill>
                  <a:schemeClr val="dk1"/>
                </a:solidFill>
                <a:latin typeface="Times New Roman" pitchFamily="18" charset="0"/>
                <a:cs typeface="Times New Roman" pitchFamily="18" charset="0"/>
                <a:sym typeface="Calibri"/>
              </a:rPr>
              <a:t>ILLAYABOOPATHY U	              </a:t>
            </a:r>
            <a:r>
              <a:rPr lang="en-US" sz="2400" dirty="0">
                <a:solidFill>
                  <a:schemeClr val="dk1"/>
                </a:solidFill>
                <a:latin typeface="Times New Roman" pitchFamily="18" charset="0"/>
                <a:cs typeface="Times New Roman" pitchFamily="18" charset="0"/>
                <a:sym typeface="Calibri"/>
              </a:rPr>
              <a:t>[210421121018]</a:t>
            </a:r>
          </a:p>
          <a:p>
            <a:pPr lvl="0" algn="just">
              <a:spcBef>
                <a:spcPts val="480"/>
              </a:spcBef>
              <a:buClr>
                <a:schemeClr val="dk1"/>
              </a:buClr>
              <a:buSzPts val="2400"/>
            </a:pPr>
            <a:r>
              <a:rPr lang="en-US" sz="2400" b="1" dirty="0">
                <a:solidFill>
                  <a:schemeClr val="dk1"/>
                </a:solidFill>
                <a:latin typeface="Times New Roman" pitchFamily="18" charset="0"/>
                <a:cs typeface="Times New Roman" pitchFamily="18" charset="0"/>
                <a:sym typeface="Calibri"/>
              </a:rPr>
              <a:t>PRIYA DHARSHAN D</a:t>
            </a:r>
            <a:r>
              <a:rPr lang="en-US" sz="2400" dirty="0">
                <a:solidFill>
                  <a:schemeClr val="dk1"/>
                </a:solidFill>
                <a:latin typeface="Times New Roman" pitchFamily="18" charset="0"/>
                <a:cs typeface="Times New Roman" pitchFamily="18" charset="0"/>
                <a:sym typeface="Calibri"/>
              </a:rPr>
              <a:t>               [210421121035]</a:t>
            </a:r>
          </a:p>
          <a:p>
            <a:pPr lvl="0" algn="just">
              <a:spcBef>
                <a:spcPts val="480"/>
              </a:spcBef>
              <a:buClr>
                <a:schemeClr val="dk1"/>
              </a:buClr>
              <a:buSzPts val="2400"/>
            </a:pPr>
            <a:r>
              <a:rPr lang="en-US" sz="2400" b="1" dirty="0">
                <a:solidFill>
                  <a:schemeClr val="dk1"/>
                </a:solidFill>
                <a:latin typeface="Times New Roman" pitchFamily="18" charset="0"/>
                <a:cs typeface="Times New Roman" pitchFamily="18" charset="0"/>
                <a:sym typeface="Calibri"/>
              </a:rPr>
              <a:t>VIGNESH RAJ S 	              </a:t>
            </a:r>
            <a:r>
              <a:rPr lang="en-US" sz="2400" dirty="0">
                <a:solidFill>
                  <a:schemeClr val="dk1"/>
                </a:solidFill>
                <a:latin typeface="Times New Roman" pitchFamily="18" charset="0"/>
                <a:cs typeface="Times New Roman" pitchFamily="18" charset="0"/>
                <a:sym typeface="Calibri"/>
              </a:rPr>
              <a:t>[210421121058]</a:t>
            </a:r>
          </a:p>
          <a:p>
            <a:pPr lvl="0" algn="just">
              <a:spcBef>
                <a:spcPts val="480"/>
              </a:spcBef>
              <a:buClr>
                <a:schemeClr val="dk1"/>
              </a:buClr>
              <a:buSzPts val="2400"/>
            </a:pPr>
            <a:r>
              <a:rPr lang="en-US" sz="2400" b="1" dirty="0">
                <a:solidFill>
                  <a:schemeClr val="dk1"/>
                </a:solidFill>
                <a:latin typeface="Times New Roman" pitchFamily="18" charset="0"/>
                <a:cs typeface="Times New Roman" pitchFamily="18" charset="0"/>
                <a:sym typeface="Calibri"/>
              </a:rPr>
              <a:t>		</a:t>
            </a:r>
            <a:endParaRPr lang="en-US" sz="2400" dirty="0">
              <a:solidFill>
                <a:schemeClr val="dk1"/>
              </a:solidFill>
              <a:latin typeface="Times New Roman" pitchFamily="18" charset="0"/>
              <a:cs typeface="Times New Roman" pitchFamily="18" charset="0"/>
              <a:sym typeface="Calibri"/>
            </a:endParaRPr>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t="-3670" r="72672"/>
          <a:stretch/>
        </p:blipFill>
        <p:spPr>
          <a:xfrm>
            <a:off x="9601200" y="101571"/>
            <a:ext cx="1207770" cy="84763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a:solidFill>
                  <a:srgbClr val="002060"/>
                </a:solidFill>
                <a:latin typeface="Arial Black" pitchFamily="34" charset="0"/>
              </a:rPr>
              <a:t>Working Video of Project</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10</a:t>
            </a:fld>
            <a:endParaRPr lang="en-US" altLang="en-US"/>
          </a:p>
        </p:txBody>
      </p:sp>
      <p:pic>
        <p:nvPicPr>
          <p:cNvPr id="2" name="working video">
            <a:hlinkClick r:id="" action="ppaction://media"/>
            <a:extLst>
              <a:ext uri="{FF2B5EF4-FFF2-40B4-BE49-F238E27FC236}">
                <a16:creationId xmlns:a16="http://schemas.microsoft.com/office/drawing/2014/main" id="{E80C63CB-6D67-1577-2DC4-0D10D48A301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05000" y="1828801"/>
            <a:ext cx="6705600" cy="3170238"/>
          </a:xfrm>
          <a:prstGeom prst="rect">
            <a:avLst/>
          </a:prstGeom>
        </p:spPr>
      </p:pic>
      <p:sp>
        <p:nvSpPr>
          <p:cNvPr id="3" name="TextBox 2">
            <a:extLst>
              <a:ext uri="{FF2B5EF4-FFF2-40B4-BE49-F238E27FC236}">
                <a16:creationId xmlns:a16="http://schemas.microsoft.com/office/drawing/2014/main" id="{3AD88E7E-D932-4388-7345-5AC58939428A}"/>
              </a:ext>
            </a:extLst>
          </p:cNvPr>
          <p:cNvSpPr txBox="1"/>
          <p:nvPr/>
        </p:nvSpPr>
        <p:spPr>
          <a:xfrm>
            <a:off x="1299210" y="5334000"/>
            <a:ext cx="9144000" cy="738664"/>
          </a:xfrm>
          <a:prstGeom prst="rect">
            <a:avLst/>
          </a:prstGeom>
          <a:noFill/>
        </p:spPr>
        <p:txBody>
          <a:bodyPr wrap="square" rtlCol="0">
            <a:spAutoFit/>
          </a:bodyPr>
          <a:lstStyle/>
          <a:p>
            <a:r>
              <a:rPr lang="en-IN" dirty="0"/>
              <a:t>https://drive.google.com/file/d/1CwfKgh0elMHLH55lROcJJ-CkprgXqwCq/view?usp=share_link</a:t>
            </a:r>
          </a:p>
        </p:txBody>
      </p:sp>
    </p:spTree>
    <p:extLst>
      <p:ext uri="{BB962C8B-B14F-4D97-AF65-F5344CB8AC3E}">
        <p14:creationId xmlns:p14="http://schemas.microsoft.com/office/powerpoint/2010/main" val="3485680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a:solidFill>
                  <a:srgbClr val="002060"/>
                </a:solidFill>
                <a:latin typeface="Arial Black" pitchFamily="34" charset="0"/>
              </a:rPr>
              <a:t>Result and Discussion</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11</a:t>
            </a:fld>
            <a:endParaRPr lang="en-US" altLang="en-US"/>
          </a:p>
        </p:txBody>
      </p:sp>
      <p:sp>
        <p:nvSpPr>
          <p:cNvPr id="2" name="TextBox 1">
            <a:extLst>
              <a:ext uri="{FF2B5EF4-FFF2-40B4-BE49-F238E27FC236}">
                <a16:creationId xmlns:a16="http://schemas.microsoft.com/office/drawing/2014/main" id="{A8F3EB05-6B64-C575-36C9-B71D0D9AE538}"/>
              </a:ext>
            </a:extLst>
          </p:cNvPr>
          <p:cNvSpPr txBox="1"/>
          <p:nvPr/>
        </p:nvSpPr>
        <p:spPr>
          <a:xfrm>
            <a:off x="838200" y="1600199"/>
            <a:ext cx="9448800" cy="1072088"/>
          </a:xfrm>
          <a:prstGeom prst="rect">
            <a:avLst/>
          </a:prstGeom>
          <a:noFill/>
        </p:spPr>
        <p:txBody>
          <a:bodyPr wrap="square" rtlCol="0">
            <a:spAutoFit/>
          </a:bodyPr>
          <a:lstStyle/>
          <a:p>
            <a:pPr algn="just">
              <a:lnSpc>
                <a:spcPct val="150000"/>
              </a:lnSpc>
              <a:spcAft>
                <a:spcPts val="800"/>
              </a:spcAft>
            </a:pPr>
            <a:r>
              <a:rPr lang="en-IN" sz="2400" dirty="0">
                <a:effectLst/>
                <a:latin typeface="Times New Roman" panose="02020603050405020304" pitchFamily="18" charset="0"/>
                <a:ea typeface="Calibri" panose="020F0502020204030204" pitchFamily="34" charset="0"/>
                <a:cs typeface="Latha" panose="020B0604020202020204" pitchFamily="34" charset="0"/>
              </a:rPr>
              <a:t> </a:t>
            </a:r>
            <a:endParaRPr lang="en-IN" sz="1800" dirty="0">
              <a:effectLst/>
              <a:latin typeface="Calibri" panose="020F0502020204030204" pitchFamily="34" charset="0"/>
              <a:ea typeface="Calibri" panose="020F0502020204030204" pitchFamily="34" charset="0"/>
              <a:cs typeface="Latha" panose="020B0604020202020204" pitchFamily="34" charset="0"/>
            </a:endParaRPr>
          </a:p>
          <a:p>
            <a:pPr marL="342900" indent="-342900">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4938975-472E-14B5-BB18-3D06E47CF171}"/>
              </a:ext>
            </a:extLst>
          </p:cNvPr>
          <p:cNvSpPr txBox="1"/>
          <p:nvPr/>
        </p:nvSpPr>
        <p:spPr>
          <a:xfrm>
            <a:off x="838200" y="1295400"/>
            <a:ext cx="8534400" cy="4154984"/>
          </a:xfrm>
          <a:prstGeom prst="rect">
            <a:avLst/>
          </a:prstGeom>
          <a:noFill/>
        </p:spPr>
        <p:txBody>
          <a:bodyPr wrap="square" rtlCol="0">
            <a:spAutoFit/>
          </a:bodyPr>
          <a:lstStyle/>
          <a:p>
            <a:pPr marL="342900" indent="-342900">
              <a:buFont typeface="Arial" panose="020B0604020202020204" pitchFamily="34" charset="0"/>
              <a:buChar char="•"/>
            </a:pPr>
            <a:r>
              <a:rPr lang="en-IN" sz="2400" kern="0" dirty="0">
                <a:effectLst/>
                <a:latin typeface="Times New Roman" panose="02020603050405020304" pitchFamily="18" charset="0"/>
                <a:ea typeface="Calibri" panose="020F0502020204030204" pitchFamily="34" charset="0"/>
              </a:rPr>
              <a:t>The study evaluated the accuracy of the device in detecting TB in patients with confirmed TB infection and those without TB infection.</a:t>
            </a:r>
          </a:p>
          <a:p>
            <a:pPr marL="342900" indent="-342900">
              <a:buFont typeface="Arial" panose="020B0604020202020204" pitchFamily="34" charset="0"/>
              <a:buChar char="•"/>
            </a:pPr>
            <a:r>
              <a:rPr lang="en-IN" sz="2400" kern="0" dirty="0">
                <a:effectLst/>
                <a:latin typeface="Times New Roman" panose="02020603050405020304" pitchFamily="18" charset="0"/>
                <a:ea typeface="Calibri" panose="020F0502020204030204" pitchFamily="34" charset="0"/>
              </a:rPr>
              <a:t>The study evaluated the accuracy of the device in detecting TB in patients with confirmed TB infection and those without TB infection.</a:t>
            </a:r>
          </a:p>
          <a:p>
            <a:pPr marL="342900" indent="-342900">
              <a:buFont typeface="Arial" panose="020B0604020202020204" pitchFamily="34" charset="0"/>
              <a:buChar char="•"/>
            </a:pPr>
            <a:r>
              <a:rPr lang="en-IN" sz="2400" kern="0" dirty="0">
                <a:effectLst/>
                <a:latin typeface="Times New Roman" panose="02020603050405020304" pitchFamily="18" charset="0"/>
                <a:ea typeface="Calibri" panose="020F0502020204030204" pitchFamily="34" charset="0"/>
              </a:rPr>
              <a:t>However, further research is needed to evaluate the accuracy and reliability of these devices, particularly in different populations and settings. It is also important to consider the cost-effectiveness of TB breath </a:t>
            </a:r>
            <a:r>
              <a:rPr lang="en-IN" sz="2400" kern="0" dirty="0" err="1">
                <a:effectLst/>
                <a:latin typeface="Times New Roman" panose="02020603050405020304" pitchFamily="18" charset="0"/>
                <a:ea typeface="Calibri" panose="020F0502020204030204" pitchFamily="34" charset="0"/>
              </a:rPr>
              <a:t>analyzers</a:t>
            </a:r>
            <a:r>
              <a:rPr lang="en-IN" sz="2400" kern="0" dirty="0">
                <a:effectLst/>
                <a:latin typeface="Times New Roman" panose="02020603050405020304" pitchFamily="18" charset="0"/>
                <a:ea typeface="Calibri" panose="020F0502020204030204" pitchFamily="34" charset="0"/>
              </a:rPr>
              <a:t> compared to traditional diagnostic methods.</a:t>
            </a:r>
          </a:p>
        </p:txBody>
      </p:sp>
    </p:spTree>
    <p:extLst>
      <p:ext uri="{BB962C8B-B14F-4D97-AF65-F5344CB8AC3E}">
        <p14:creationId xmlns:p14="http://schemas.microsoft.com/office/powerpoint/2010/main" val="39541448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279C9BBB-74EA-798C-03E8-A87A417733DB}"/>
              </a:ext>
            </a:extLst>
          </p:cNvPr>
          <p:cNvSpPr>
            <a:spLocks noChangeArrowheads="1"/>
          </p:cNvSpPr>
          <p:nvPr/>
        </p:nvSpPr>
        <p:spPr bwMode="auto">
          <a:xfrm>
            <a:off x="1889369" y="258634"/>
            <a:ext cx="5989268"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a:t>
            </a:r>
            <a:r>
              <a:rPr kumimoji="0" lang="en-US" altLang="en-US" sz="2000" b="1" i="0" u="none" strike="noStrike" cap="none" normalizeH="0" baseline="0" dirty="0" bmk="">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RAPH- KURTOSIS VALUE FOR TB</a:t>
            </a:r>
            <a:endParaRPr kumimoji="0" lang="en-US" altLang="en-US"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25" name="Picture 57">
            <a:extLst>
              <a:ext uri="{FF2B5EF4-FFF2-40B4-BE49-F238E27FC236}">
                <a16:creationId xmlns:a16="http://schemas.microsoft.com/office/drawing/2014/main" id="{B0DBD63D-EE45-3C09-5389-687783B962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889575"/>
            <a:ext cx="5730875" cy="366553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0811CB41-1BEB-D53D-7E58-5161A7828153}"/>
              </a:ext>
            </a:extLst>
          </p:cNvPr>
          <p:cNvSpPr>
            <a:spLocks noChangeArrowheads="1"/>
          </p:cNvSpPr>
          <p:nvPr/>
        </p:nvSpPr>
        <p:spPr bwMode="auto">
          <a:xfrm>
            <a:off x="2209800" y="5486400"/>
            <a:ext cx="109728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graph describes the Kurtosis value for each TB People</a:t>
            </a:r>
            <a:endParaRPr kumimoji="0" lang="en-US" altLang="en-US" sz="7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X coordinates for number of patient and the Y coordinates for the Kurtosis value of VOC level.</a:t>
            </a:r>
            <a:endParaRPr kumimoji="0" lang="en-US" altLang="en-US" sz="7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Kurtosis, on the other hand, is a measure of the degree of peak of a distribution.</a:t>
            </a:r>
            <a:endParaRPr kumimoji="0" lang="en-US" altLang="en-US" sz="7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kurtosis value occurs in range highest -1.0047 and lowest is -1.6703</a:t>
            </a:r>
            <a:endParaRPr kumimoji="0" lang="en-US" altLang="en-US" sz="7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graph helps to determine the further accuracy level.</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90756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FFA9AF59-98E2-B8EC-A507-EC61FEF7F556}"/>
              </a:ext>
            </a:extLst>
          </p:cNvPr>
          <p:cNvSpPr>
            <a:spLocks noChangeArrowheads="1"/>
          </p:cNvSpPr>
          <p:nvPr/>
        </p:nvSpPr>
        <p:spPr bwMode="auto">
          <a:xfrm>
            <a:off x="2133600" y="583783"/>
            <a:ext cx="5634235"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2000" b="0" i="0" u="none" strike="noStrike" cap="none" normalizeH="0" baseline="0" dirty="0" bmk="">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2000" b="1" i="0" u="none" strike="noStrike" cap="none" normalizeH="0" baseline="0" dirty="0" bmk="">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GRAPH- SKEWNESS VALUE FOR TB</a:t>
            </a:r>
            <a:endParaRPr kumimoji="0" lang="en-US" altLang="en-US"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49" name="Picture 55">
            <a:extLst>
              <a:ext uri="{FF2B5EF4-FFF2-40B4-BE49-F238E27FC236}">
                <a16:creationId xmlns:a16="http://schemas.microsoft.com/office/drawing/2014/main" id="{D1660180-04AC-D56B-75BE-87AA8A6770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1150938"/>
            <a:ext cx="5715000" cy="431927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91B46875-B7E5-FD3F-5B14-2AAB135F473D}"/>
              </a:ext>
            </a:extLst>
          </p:cNvPr>
          <p:cNvSpPr>
            <a:spLocks noChangeArrowheads="1"/>
          </p:cNvSpPr>
          <p:nvPr/>
        </p:nvSpPr>
        <p:spPr bwMode="auto">
          <a:xfrm>
            <a:off x="2105025" y="6037371"/>
            <a:ext cx="10972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graph describes the Skewness value for each TB People</a:t>
            </a:r>
            <a:endParaRPr kumimoji="0" lang="en-US" altLang="en-US" sz="7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X coordinates for number of patient and the Y coordinates for the Skewness value of VOC level.</a:t>
            </a:r>
            <a:endParaRPr kumimoji="0" lang="en-US" altLang="en-US" sz="7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Skewness is a measure of the degree of asymmetry of a distribution.</a:t>
            </a:r>
            <a:endParaRPr kumimoji="0" lang="en-US" altLang="en-US" sz="7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The Skewness range is plotted and in range max 0.1744 and -0.61712</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graph helps to determine the further accuracy level.</a:t>
            </a:r>
            <a:r>
              <a:rPr kumimoji="0" lang="en-US" altLang="en-US" sz="7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936483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a:solidFill>
                  <a:srgbClr val="002060"/>
                </a:solidFill>
                <a:latin typeface="Arial Black" pitchFamily="34" charset="0"/>
              </a:rPr>
              <a:t>Application</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14</a:t>
            </a:fld>
            <a:endParaRPr lang="en-US" altLang="en-US"/>
          </a:p>
        </p:txBody>
      </p:sp>
      <p:sp>
        <p:nvSpPr>
          <p:cNvPr id="2" name="TextBox 1">
            <a:extLst>
              <a:ext uri="{FF2B5EF4-FFF2-40B4-BE49-F238E27FC236}">
                <a16:creationId xmlns:a16="http://schemas.microsoft.com/office/drawing/2014/main" id="{A9627868-471A-D34B-B9EE-ECCBE1D484C2}"/>
              </a:ext>
            </a:extLst>
          </p:cNvPr>
          <p:cNvSpPr txBox="1"/>
          <p:nvPr/>
        </p:nvSpPr>
        <p:spPr>
          <a:xfrm>
            <a:off x="152400" y="1229193"/>
            <a:ext cx="10363200" cy="4799391"/>
          </a:xfrm>
          <a:prstGeom prst="rect">
            <a:avLst/>
          </a:prstGeom>
          <a:noFill/>
        </p:spPr>
        <p:txBody>
          <a:bodyPr wrap="square" rtlCol="0">
            <a:spAutoFit/>
          </a:bodyPr>
          <a:lstStyle/>
          <a:p>
            <a:pPr marL="342900" indent="-342900">
              <a:buFont typeface="Arial" panose="020B0604020202020204" pitchFamily="34" charset="0"/>
              <a:buChar char="•"/>
              <a:tabLst>
                <a:tab pos="1889125" algn="l"/>
              </a:tabLst>
            </a:pPr>
            <a:r>
              <a:rPr lang="en-US" sz="2400" dirty="0">
                <a:latin typeface="Times New Roman" panose="02020603050405020304" pitchFamily="18" charset="0"/>
                <a:cs typeface="Times New Roman" panose="02020603050405020304" pitchFamily="18" charset="0"/>
              </a:rPr>
              <a:t>Significantly reduce workplace accidents and safety hazards.</a:t>
            </a:r>
            <a:endParaRPr lang="en-IN"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tabLst>
                <a:tab pos="1889125" algn="l"/>
              </a:tabLst>
            </a:pPr>
            <a:r>
              <a:rPr lang="en-IN" sz="2400" dirty="0">
                <a:latin typeface="Times New Roman" panose="02020603050405020304" pitchFamily="18" charset="0"/>
                <a:cs typeface="Times New Roman" panose="02020603050405020304" pitchFamily="18" charset="0"/>
              </a:rPr>
              <a:t>Used to diagnose the patient at early stage in easy manner</a:t>
            </a:r>
          </a:p>
          <a:p>
            <a:pPr marL="342900" lvl="0" indent="-342900" algn="just">
              <a:lnSpc>
                <a:spcPct val="150000"/>
              </a:lnSpc>
              <a:spcAft>
                <a:spcPts val="800"/>
              </a:spcAft>
              <a:buFont typeface="Arial" panose="020B0604020202020204" pitchFamily="34" charset="0"/>
              <a:buChar char="•"/>
              <a:tabLst>
                <a:tab pos="457200" algn="l"/>
              </a:tabLst>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Breath analysis for TB diagnosis could be developed as a point-of-care testing tool, meaning it could be performed on-site, without the need for laboratory equipment or specialized personnel.</a:t>
            </a:r>
          </a:p>
          <a:p>
            <a:pPr marL="342900" lvl="0" indent="-342900" algn="just">
              <a:lnSpc>
                <a:spcPct val="150000"/>
              </a:lnSpc>
              <a:spcAft>
                <a:spcPts val="800"/>
              </a:spcAft>
              <a:buFont typeface="Arial" panose="020B0604020202020204" pitchFamily="34" charset="0"/>
              <a:buChar char="•"/>
              <a:tabLst>
                <a:tab pos="457200" algn="l"/>
              </a:tabLst>
            </a:pPr>
            <a:r>
              <a:rPr lang="en-IN" sz="2400" dirty="0">
                <a:latin typeface="Times New Roman" panose="02020603050405020304" pitchFamily="18" charset="0"/>
                <a:ea typeface="Calibri" panose="020F0502020204030204" pitchFamily="34" charset="0"/>
                <a:cs typeface="Times New Roman" panose="02020603050405020304" pitchFamily="18" charset="0"/>
              </a:rPr>
              <a:t>Reduce the Patient Time to wait for the result.</a:t>
            </a:r>
          </a:p>
          <a:p>
            <a:pPr marL="342900" lvl="0" indent="-342900" algn="just">
              <a:lnSpc>
                <a:spcPct val="150000"/>
              </a:lnSpc>
              <a:spcAft>
                <a:spcPts val="800"/>
              </a:spcAft>
              <a:buFont typeface="Arial" panose="020B0604020202020204" pitchFamily="34" charset="0"/>
              <a:buChar char="•"/>
              <a:tabLst>
                <a:tab pos="457200" algn="l"/>
              </a:tabLst>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Easy pr</a:t>
            </a:r>
            <a:r>
              <a:rPr lang="en-IN" sz="2400" dirty="0">
                <a:latin typeface="Times New Roman" panose="02020603050405020304" pitchFamily="18" charset="0"/>
                <a:ea typeface="Calibri" panose="020F0502020204030204" pitchFamily="34" charset="0"/>
                <a:cs typeface="Times New Roman" panose="02020603050405020304" pitchFamily="18" charset="0"/>
              </a:rPr>
              <a:t>ediction.</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Arial" panose="020B0604020202020204" pitchFamily="34" charset="0"/>
              <a:buChar char="•"/>
              <a:tabLst>
                <a:tab pos="457200" algn="l"/>
              </a:tabLst>
            </a:pPr>
            <a:endParaRPr lang="en-IN" sz="1800" dirty="0">
              <a:latin typeface="Calibri" panose="020F0502020204030204" pitchFamily="34" charset="0"/>
              <a:ea typeface="Calibri" panose="020F0502020204030204" pitchFamily="34" charset="0"/>
              <a:cs typeface="Latha" panose="020B0604020202020204" pitchFamily="34" charset="0"/>
            </a:endParaRPr>
          </a:p>
          <a:p>
            <a:pPr marL="342900" lvl="0" indent="-342900" algn="just">
              <a:lnSpc>
                <a:spcPct val="150000"/>
              </a:lnSpc>
              <a:spcAft>
                <a:spcPts val="800"/>
              </a:spcAft>
              <a:buFont typeface="Arial" panose="020B0604020202020204" pitchFamily="34" charset="0"/>
              <a:buChar char="•"/>
              <a:tabLst>
                <a:tab pos="457200" algn="l"/>
              </a:tabLs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22651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a:solidFill>
                  <a:srgbClr val="002060"/>
                </a:solidFill>
                <a:latin typeface="Arial Black" pitchFamily="34" charset="0"/>
              </a:rPr>
              <a:t>Future work</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15</a:t>
            </a:fld>
            <a:endParaRPr lang="en-US" altLang="en-US"/>
          </a:p>
        </p:txBody>
      </p:sp>
      <p:sp>
        <p:nvSpPr>
          <p:cNvPr id="2" name="TextBox 1">
            <a:extLst>
              <a:ext uri="{FF2B5EF4-FFF2-40B4-BE49-F238E27FC236}">
                <a16:creationId xmlns:a16="http://schemas.microsoft.com/office/drawing/2014/main" id="{01D2283B-9206-FCF4-7A6C-58CBF5F17C39}"/>
              </a:ext>
            </a:extLst>
          </p:cNvPr>
          <p:cNvSpPr txBox="1"/>
          <p:nvPr/>
        </p:nvSpPr>
        <p:spPr>
          <a:xfrm>
            <a:off x="548640" y="1524000"/>
            <a:ext cx="9662160" cy="3990836"/>
          </a:xfrm>
          <a:prstGeom prst="rect">
            <a:avLst/>
          </a:prstGeom>
          <a:noFill/>
        </p:spPr>
        <p:txBody>
          <a:bodyPr wrap="square" rtlCol="0">
            <a:spAutoFit/>
          </a:bodyPr>
          <a:lstStyle/>
          <a:p>
            <a:pPr marL="285750" indent="-285750">
              <a:buFont typeface="Arial" panose="020B0604020202020204" pitchFamily="34" charset="0"/>
              <a:buChar char="•"/>
            </a:pPr>
            <a:r>
              <a:rPr lang="en-US" sz="2400" kern="0" dirty="0">
                <a:effectLst/>
                <a:latin typeface="Times New Roman" panose="02020603050405020304" pitchFamily="18" charset="0"/>
                <a:ea typeface="Calibri" panose="020F0502020204030204" pitchFamily="34" charset="0"/>
              </a:rPr>
              <a:t>Fabrication of the mass production facemask to identify tuberculosis by retrofitting   sensor to affordable industrial face masks.</a:t>
            </a:r>
          </a:p>
          <a:p>
            <a:pPr marL="342900" lvl="0" indent="-342900" algn="just">
              <a:lnSpc>
                <a:spcPct val="150000"/>
              </a:lnSpc>
              <a:spcAft>
                <a:spcPts val="800"/>
              </a:spcAft>
              <a:buFont typeface="Arial" panose="020B0604020202020204" pitchFamily="34" charset="0"/>
              <a:buChar char="•"/>
              <a:tabLst>
                <a:tab pos="457200" algn="l"/>
              </a:tabLst>
            </a:pP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To enhance the technique for the future prediction.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To develop the production of mask with cost effective portable kit</a:t>
            </a:r>
          </a:p>
          <a:p>
            <a:pPr marL="342900" lvl="0" indent="-342900" algn="just">
              <a:lnSpc>
                <a:spcPct val="150000"/>
              </a:lnSpc>
              <a:spcAft>
                <a:spcPts val="800"/>
              </a:spcAft>
              <a:buFont typeface="Arial" panose="020B0604020202020204" pitchFamily="34" charset="0"/>
              <a:buChar char="•"/>
              <a:tabLst>
                <a:tab pos="457200" algn="l"/>
              </a:tabLs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The employment of ensemble machine learning algorithm to accurately identify the presence of tuberculosis infection in a person based on the sensor reading.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6836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10972800" cy="685800"/>
          </a:xfrm>
        </p:spPr>
        <p:txBody>
          <a:bodyPr>
            <a:normAutofit fontScale="90000"/>
          </a:bodyPr>
          <a:lstStyle/>
          <a:p>
            <a:r>
              <a:rPr lang="en-US" sz="4500" dirty="0">
                <a:solidFill>
                  <a:srgbClr val="002060"/>
                </a:solidFill>
                <a:latin typeface="Arial Black" pitchFamily="34" charset="0"/>
              </a:rPr>
              <a:t>Reference</a:t>
            </a:r>
          </a:p>
        </p:txBody>
      </p:sp>
      <p:sp>
        <p:nvSpPr>
          <p:cNvPr id="4" name="Content Placeholder 2">
            <a:extLst>
              <a:ext uri="{FF2B5EF4-FFF2-40B4-BE49-F238E27FC236}">
                <a16:creationId xmlns:a16="http://schemas.microsoft.com/office/drawing/2014/main" id="{64A60DFF-9DC0-A32E-886F-B7F01A5CA334}"/>
              </a:ext>
            </a:extLst>
          </p:cNvPr>
          <p:cNvSpPr>
            <a:spLocks noGrp="1"/>
          </p:cNvSpPr>
          <p:nvPr>
            <p:ph idx="1"/>
          </p:nvPr>
        </p:nvSpPr>
        <p:spPr>
          <a:xfrm>
            <a:off x="304800" y="1371600"/>
            <a:ext cx="10515600" cy="4724400"/>
          </a:xfrm>
        </p:spPr>
        <p:txBody>
          <a:bodyPr>
            <a:normAutofit fontScale="70000" lnSpcReduction="20000"/>
          </a:bodyPr>
          <a:lstStyle/>
          <a:p>
            <a:pPr marL="119063" indent="0">
              <a:lnSpc>
                <a:spcPct val="150000"/>
              </a:lnSpc>
              <a:spcBef>
                <a:spcPts val="300"/>
              </a:spcBef>
              <a:spcAft>
                <a:spcPts val="300"/>
              </a:spcAft>
              <a:buClr>
                <a:schemeClr val="accent1"/>
              </a:buClr>
              <a:buSzPct val="80000"/>
              <a:buNone/>
              <a:defRPr/>
            </a:pPr>
            <a:r>
              <a:rPr lang="en-US" altLang="en-US" sz="2400" dirty="0">
                <a:latin typeface="Times New Roman" pitchFamily="18" charset="0"/>
                <a:cs typeface="Times New Roman" pitchFamily="18" charset="0"/>
              </a:rPr>
              <a:t>[1] World Health </a:t>
            </a:r>
            <a:r>
              <a:rPr lang="en-US" altLang="en-US" sz="2400" dirty="0" err="1">
                <a:latin typeface="Times New Roman" pitchFamily="18" charset="0"/>
                <a:cs typeface="Times New Roman" pitchFamily="18" charset="0"/>
              </a:rPr>
              <a:t>Organisation</a:t>
            </a:r>
            <a:r>
              <a:rPr lang="en-US" altLang="en-US" sz="2400" dirty="0">
                <a:latin typeface="Times New Roman" pitchFamily="18" charset="0"/>
                <a:cs typeface="Times New Roman" pitchFamily="18" charset="0"/>
              </a:rPr>
              <a:t>. WHO consolidated guidelines on tuberculosis: tuberculosis preventive treatment:</a:t>
            </a:r>
          </a:p>
          <a:p>
            <a:pPr marL="119063" indent="0">
              <a:lnSpc>
                <a:spcPct val="150000"/>
              </a:lnSpc>
              <a:spcBef>
                <a:spcPts val="300"/>
              </a:spcBef>
              <a:spcAft>
                <a:spcPts val="300"/>
              </a:spcAft>
              <a:buClr>
                <a:schemeClr val="accent1"/>
              </a:buClr>
              <a:buSzPct val="80000"/>
              <a:buNone/>
              <a:defRPr/>
            </a:pPr>
            <a:r>
              <a:rPr lang="en-US" altLang="en-US" sz="2400" dirty="0">
                <a:latin typeface="Times New Roman" pitchFamily="18" charset="0"/>
                <a:cs typeface="Times New Roman" pitchFamily="18" charset="0"/>
              </a:rPr>
              <a:t>Module 1: prevention. Geneva, World Health </a:t>
            </a:r>
            <a:r>
              <a:rPr lang="en-US" altLang="en-US" sz="2400" dirty="0" err="1">
                <a:latin typeface="Times New Roman" pitchFamily="18" charset="0"/>
                <a:cs typeface="Times New Roman" pitchFamily="18" charset="0"/>
              </a:rPr>
              <a:t>Organisation</a:t>
            </a:r>
            <a:r>
              <a:rPr lang="en-US" altLang="en-US" sz="2400" dirty="0">
                <a:latin typeface="Times New Roman" pitchFamily="18" charset="0"/>
                <a:cs typeface="Times New Roman" pitchFamily="18" charset="0"/>
              </a:rPr>
              <a:t>, 2020.</a:t>
            </a:r>
          </a:p>
          <a:p>
            <a:pPr marL="119063" indent="0">
              <a:lnSpc>
                <a:spcPct val="150000"/>
              </a:lnSpc>
              <a:spcBef>
                <a:spcPts val="300"/>
              </a:spcBef>
              <a:spcAft>
                <a:spcPts val="300"/>
              </a:spcAft>
              <a:buClr>
                <a:schemeClr val="accent1"/>
              </a:buClr>
              <a:buSzPct val="80000"/>
              <a:buNone/>
              <a:defRPr/>
            </a:pPr>
            <a:r>
              <a:rPr lang="en-US" altLang="en-US" sz="2400" dirty="0">
                <a:latin typeface="Times New Roman" pitchFamily="18" charset="0"/>
                <a:cs typeface="Times New Roman" pitchFamily="18" charset="0"/>
              </a:rPr>
              <a:t>[2] Kim K-H, Jahan SA, Kabir E. A review of breath analysis for diagnosis of human health. </a:t>
            </a:r>
            <a:r>
              <a:rPr lang="en-US" altLang="en-US" sz="2400" dirty="0" err="1">
                <a:latin typeface="Times New Roman" pitchFamily="18" charset="0"/>
                <a:cs typeface="Times New Roman" pitchFamily="18" charset="0"/>
              </a:rPr>
              <a:t>TrAC</a:t>
            </a:r>
            <a:r>
              <a:rPr lang="en-US" altLang="en-US" sz="2400" dirty="0">
                <a:latin typeface="Times New Roman" pitchFamily="18" charset="0"/>
                <a:cs typeface="Times New Roman" pitchFamily="18" charset="0"/>
              </a:rPr>
              <a:t> Trends Anal Chem 2012;33:1e8.</a:t>
            </a:r>
          </a:p>
          <a:p>
            <a:pPr marL="119063" indent="0">
              <a:lnSpc>
                <a:spcPct val="150000"/>
              </a:lnSpc>
              <a:spcBef>
                <a:spcPts val="300"/>
              </a:spcBef>
              <a:spcAft>
                <a:spcPts val="300"/>
              </a:spcAft>
              <a:buClr>
                <a:schemeClr val="accent1"/>
              </a:buClr>
              <a:buSzPct val="80000"/>
              <a:buNone/>
              <a:defRPr/>
            </a:pPr>
            <a:r>
              <a:rPr lang="en-US" altLang="en-US" sz="2400" dirty="0">
                <a:latin typeface="Times New Roman" pitchFamily="18" charset="0"/>
                <a:cs typeface="Times New Roman" pitchFamily="18" charset="0"/>
              </a:rPr>
              <a:t>[3] Kolk AHJ, Van </a:t>
            </a:r>
            <a:r>
              <a:rPr lang="en-US" altLang="en-US" sz="2400" dirty="0" err="1">
                <a:latin typeface="Times New Roman" pitchFamily="18" charset="0"/>
                <a:cs typeface="Times New Roman" pitchFamily="18" charset="0"/>
              </a:rPr>
              <a:t>Berkel</a:t>
            </a:r>
            <a:r>
              <a:rPr lang="en-US" altLang="en-US" sz="2400" dirty="0">
                <a:latin typeface="Times New Roman" pitchFamily="18" charset="0"/>
                <a:cs typeface="Times New Roman" pitchFamily="18" charset="0"/>
              </a:rPr>
              <a:t> JJBN, </a:t>
            </a:r>
            <a:r>
              <a:rPr lang="en-US" altLang="en-US" sz="2400" dirty="0" err="1">
                <a:latin typeface="Times New Roman" pitchFamily="18" charset="0"/>
                <a:cs typeface="Times New Roman" pitchFamily="18" charset="0"/>
              </a:rPr>
              <a:t>Claassens</a:t>
            </a:r>
            <a:r>
              <a:rPr lang="en-US" altLang="en-US" sz="2400" dirty="0">
                <a:latin typeface="Times New Roman" pitchFamily="18" charset="0"/>
                <a:cs typeface="Times New Roman" pitchFamily="18" charset="0"/>
              </a:rPr>
              <a:t> MM, Walters E, </a:t>
            </a:r>
            <a:r>
              <a:rPr lang="en-US" altLang="en-US" sz="2400" dirty="0" err="1">
                <a:latin typeface="Times New Roman" pitchFamily="18" charset="0"/>
                <a:cs typeface="Times New Roman" pitchFamily="18" charset="0"/>
              </a:rPr>
              <a:t>Kuijper</a:t>
            </a:r>
            <a:r>
              <a:rPr lang="en-US" altLang="en-US" sz="2400" dirty="0">
                <a:latin typeface="Times New Roman" pitchFamily="18" charset="0"/>
                <a:cs typeface="Times New Roman" pitchFamily="18" charset="0"/>
              </a:rPr>
              <a:t> S, </a:t>
            </a:r>
            <a:r>
              <a:rPr lang="en-US" altLang="en-US" sz="2400" dirty="0" err="1">
                <a:latin typeface="Times New Roman" pitchFamily="18" charset="0"/>
                <a:cs typeface="Times New Roman" pitchFamily="18" charset="0"/>
              </a:rPr>
              <a:t>Dallinga</a:t>
            </a:r>
            <a:r>
              <a:rPr lang="en-US" altLang="en-US" sz="2400" dirty="0">
                <a:latin typeface="Times New Roman" pitchFamily="18" charset="0"/>
                <a:cs typeface="Times New Roman" pitchFamily="18" charset="0"/>
              </a:rPr>
              <a:t> </a:t>
            </a:r>
            <a:r>
              <a:rPr lang="en-US" altLang="en-US" sz="2400" dirty="0" err="1">
                <a:latin typeface="Times New Roman" pitchFamily="18" charset="0"/>
                <a:cs typeface="Times New Roman" pitchFamily="18" charset="0"/>
              </a:rPr>
              <a:t>JW,Van</a:t>
            </a:r>
            <a:r>
              <a:rPr lang="en-US" altLang="en-US" sz="2400" dirty="0">
                <a:latin typeface="Times New Roman" pitchFamily="18" charset="0"/>
                <a:cs typeface="Times New Roman" pitchFamily="18" charset="0"/>
              </a:rPr>
              <a:t> </a:t>
            </a:r>
            <a:r>
              <a:rPr lang="en-US" altLang="en-US" sz="2400" dirty="0" err="1">
                <a:latin typeface="Times New Roman" pitchFamily="18" charset="0"/>
                <a:cs typeface="Times New Roman" pitchFamily="18" charset="0"/>
              </a:rPr>
              <a:t>Schooten</a:t>
            </a:r>
            <a:r>
              <a:rPr lang="en-US" altLang="en-US" sz="2400" dirty="0">
                <a:latin typeface="Times New Roman" pitchFamily="18" charset="0"/>
                <a:cs typeface="Times New Roman" pitchFamily="18" charset="0"/>
              </a:rPr>
              <a:t> FJ. Breath analysis as a potential diagnostic tool for </a:t>
            </a:r>
            <a:r>
              <a:rPr lang="en-US" altLang="en-US" sz="2400" dirty="0" err="1">
                <a:latin typeface="Times New Roman" pitchFamily="18" charset="0"/>
                <a:cs typeface="Times New Roman" pitchFamily="18" charset="0"/>
              </a:rPr>
              <a:t>tuberculosis.Int</a:t>
            </a:r>
            <a:r>
              <a:rPr lang="en-US" altLang="en-US" sz="2400" dirty="0">
                <a:latin typeface="Times New Roman" pitchFamily="18" charset="0"/>
                <a:cs typeface="Times New Roman" pitchFamily="18" charset="0"/>
              </a:rPr>
              <a:t> J </a:t>
            </a:r>
            <a:r>
              <a:rPr lang="en-US" altLang="en-US" sz="2400" dirty="0" err="1">
                <a:latin typeface="Times New Roman" pitchFamily="18" charset="0"/>
                <a:cs typeface="Times New Roman" pitchFamily="18" charset="0"/>
              </a:rPr>
              <a:t>Tuberc</a:t>
            </a:r>
            <a:r>
              <a:rPr lang="en-US" altLang="en-US" sz="2400" dirty="0">
                <a:latin typeface="Times New Roman" pitchFamily="18" charset="0"/>
                <a:cs typeface="Times New Roman" pitchFamily="18" charset="0"/>
              </a:rPr>
              <a:t> Lung Dis 2012;16(6):777e82.</a:t>
            </a:r>
          </a:p>
          <a:p>
            <a:pPr marL="119063" indent="0">
              <a:lnSpc>
                <a:spcPct val="150000"/>
              </a:lnSpc>
              <a:spcBef>
                <a:spcPts val="300"/>
              </a:spcBef>
              <a:spcAft>
                <a:spcPts val="300"/>
              </a:spcAft>
              <a:buClr>
                <a:schemeClr val="accent1"/>
              </a:buClr>
              <a:buSzPct val="80000"/>
              <a:buNone/>
              <a:defRPr/>
            </a:pPr>
            <a:r>
              <a:rPr lang="en-US" altLang="en-US" sz="2400" dirty="0">
                <a:latin typeface="Times New Roman" pitchFamily="18" charset="0"/>
                <a:cs typeface="Times New Roman" pitchFamily="18" charset="0"/>
              </a:rPr>
              <a:t>[4] Phillips M, </a:t>
            </a:r>
            <a:r>
              <a:rPr lang="en-US" altLang="en-US" sz="2400" dirty="0" err="1">
                <a:latin typeface="Times New Roman" pitchFamily="18" charset="0"/>
                <a:cs typeface="Times New Roman" pitchFamily="18" charset="0"/>
              </a:rPr>
              <a:t>Cataneo</a:t>
            </a:r>
            <a:r>
              <a:rPr lang="en-US" altLang="en-US" sz="2400" dirty="0">
                <a:latin typeface="Times New Roman" pitchFamily="18" charset="0"/>
                <a:cs typeface="Times New Roman" pitchFamily="18" charset="0"/>
              </a:rPr>
              <a:t> RN, Condos R, Erickson GAR, Greenberg J, La </a:t>
            </a:r>
            <a:r>
              <a:rPr lang="en-US" altLang="en-US" sz="2400" dirty="0" err="1">
                <a:latin typeface="Times New Roman" pitchFamily="18" charset="0"/>
                <a:cs typeface="Times New Roman" pitchFamily="18" charset="0"/>
              </a:rPr>
              <a:t>Bombardi</a:t>
            </a:r>
            <a:r>
              <a:rPr lang="en-US" altLang="en-US" sz="2400" dirty="0">
                <a:latin typeface="Times New Roman" pitchFamily="18" charset="0"/>
                <a:cs typeface="Times New Roman" pitchFamily="18" charset="0"/>
              </a:rPr>
              <a:t> </a:t>
            </a:r>
            <a:r>
              <a:rPr lang="en-US" altLang="en-US" sz="2400" dirty="0" err="1">
                <a:latin typeface="Times New Roman" pitchFamily="18" charset="0"/>
                <a:cs typeface="Times New Roman" pitchFamily="18" charset="0"/>
              </a:rPr>
              <a:t>V,Munawar</a:t>
            </a:r>
            <a:r>
              <a:rPr lang="en-US" altLang="en-US" sz="2400" dirty="0">
                <a:latin typeface="Times New Roman" pitchFamily="18" charset="0"/>
                <a:cs typeface="Times New Roman" pitchFamily="18" charset="0"/>
              </a:rPr>
              <a:t> MI, </a:t>
            </a:r>
            <a:r>
              <a:rPr lang="en-US" altLang="en-US" sz="2400" dirty="0" err="1">
                <a:latin typeface="Times New Roman" pitchFamily="18" charset="0"/>
                <a:cs typeface="Times New Roman" pitchFamily="18" charset="0"/>
              </a:rPr>
              <a:t>Tietje</a:t>
            </a:r>
            <a:r>
              <a:rPr lang="en-US" altLang="en-US" sz="2400" dirty="0">
                <a:latin typeface="Times New Roman" pitchFamily="18" charset="0"/>
                <a:cs typeface="Times New Roman" pitchFamily="18" charset="0"/>
              </a:rPr>
              <a:t> O. Volatile biomarkers of pulmonary tuberculosis in the</a:t>
            </a:r>
          </a:p>
          <a:p>
            <a:pPr marL="119063" indent="0">
              <a:lnSpc>
                <a:spcPct val="150000"/>
              </a:lnSpc>
              <a:spcBef>
                <a:spcPts val="300"/>
              </a:spcBef>
              <a:spcAft>
                <a:spcPts val="300"/>
              </a:spcAft>
              <a:buClr>
                <a:schemeClr val="accent1"/>
              </a:buClr>
              <a:buSzPct val="80000"/>
              <a:buNone/>
              <a:defRPr/>
            </a:pPr>
            <a:r>
              <a:rPr lang="en-US" altLang="en-US" sz="2400" dirty="0">
                <a:latin typeface="Times New Roman" pitchFamily="18" charset="0"/>
                <a:cs typeface="Times New Roman" pitchFamily="18" charset="0"/>
              </a:rPr>
              <a:t>breath. Tuberculosis 2007;87(1):44e52.</a:t>
            </a:r>
          </a:p>
          <a:p>
            <a:pPr marL="119063" indent="0">
              <a:lnSpc>
                <a:spcPct val="150000"/>
              </a:lnSpc>
              <a:spcBef>
                <a:spcPts val="300"/>
              </a:spcBef>
              <a:spcAft>
                <a:spcPts val="300"/>
              </a:spcAft>
              <a:buClr>
                <a:schemeClr val="accent1"/>
              </a:buClr>
              <a:buSzPct val="80000"/>
              <a:buNone/>
              <a:defRPr/>
            </a:pPr>
            <a:r>
              <a:rPr lang="en-US" altLang="en-US" sz="2400" dirty="0">
                <a:latin typeface="Times New Roman" pitchFamily="18" charset="0"/>
                <a:cs typeface="Times New Roman" pitchFamily="18" charset="0"/>
              </a:rPr>
              <a:t>[5] Bruins M, Rahim Z, Bos A, van de Sande WWJ, </a:t>
            </a:r>
            <a:r>
              <a:rPr lang="en-US" altLang="en-US" sz="2400" dirty="0" err="1">
                <a:latin typeface="Times New Roman" pitchFamily="18" charset="0"/>
                <a:cs typeface="Times New Roman" pitchFamily="18" charset="0"/>
              </a:rPr>
              <a:t>PhEndtz</a:t>
            </a:r>
            <a:r>
              <a:rPr lang="en-US" altLang="en-US" sz="2400" dirty="0">
                <a:latin typeface="Times New Roman" pitchFamily="18" charset="0"/>
                <a:cs typeface="Times New Roman" pitchFamily="18" charset="0"/>
              </a:rPr>
              <a:t> H, van </a:t>
            </a:r>
            <a:r>
              <a:rPr lang="en-US" altLang="en-US" sz="2400" dirty="0" err="1">
                <a:latin typeface="Times New Roman" pitchFamily="18" charset="0"/>
                <a:cs typeface="Times New Roman" pitchFamily="18" charset="0"/>
              </a:rPr>
              <a:t>Belkum</a:t>
            </a:r>
            <a:r>
              <a:rPr lang="en-US" altLang="en-US" sz="2400" dirty="0">
                <a:latin typeface="Times New Roman" pitchFamily="18" charset="0"/>
                <a:cs typeface="Times New Roman" pitchFamily="18" charset="0"/>
              </a:rPr>
              <a:t> A.</a:t>
            </a:r>
          </a:p>
          <a:p>
            <a:pPr marL="119063" indent="0">
              <a:lnSpc>
                <a:spcPct val="150000"/>
              </a:lnSpc>
              <a:spcBef>
                <a:spcPts val="300"/>
              </a:spcBef>
              <a:spcAft>
                <a:spcPts val="300"/>
              </a:spcAft>
              <a:buClr>
                <a:schemeClr val="accent1"/>
              </a:buClr>
              <a:buSzPct val="80000"/>
              <a:buNone/>
              <a:defRPr/>
            </a:pPr>
            <a:r>
              <a:rPr lang="en-US" altLang="en-US" sz="2400" dirty="0">
                <a:latin typeface="Times New Roman" pitchFamily="18" charset="0"/>
                <a:cs typeface="Times New Roman" pitchFamily="18" charset="0"/>
              </a:rPr>
              <a:t>Diagnosis of active tuberculosis by e-nose analysis of exhaled air. Tuberculosis</a:t>
            </a:r>
          </a:p>
          <a:p>
            <a:pPr marL="119063" indent="0">
              <a:lnSpc>
                <a:spcPct val="150000"/>
              </a:lnSpc>
              <a:spcBef>
                <a:spcPts val="300"/>
              </a:spcBef>
              <a:spcAft>
                <a:spcPts val="300"/>
              </a:spcAft>
              <a:buClr>
                <a:schemeClr val="accent1"/>
              </a:buClr>
              <a:buSzPct val="80000"/>
              <a:buNone/>
              <a:defRPr/>
            </a:pPr>
            <a:r>
              <a:rPr lang="en-US" altLang="en-US" sz="2400" dirty="0">
                <a:latin typeface="Times New Roman" pitchFamily="18" charset="0"/>
                <a:cs typeface="Times New Roman" pitchFamily="18" charset="0"/>
              </a:rPr>
              <a:t>2013;93(2):232e8.</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descr="C:\Users\PRADEEP\Downloads\Thank-You (1).jpg"/>
          <p:cNvPicPr>
            <a:picLocks noChangeAspect="1" noChangeArrowheads="1"/>
          </p:cNvPicPr>
          <p:nvPr/>
        </p:nvPicPr>
        <p:blipFill>
          <a:blip r:embed="rId2"/>
          <a:srcRect/>
          <a:stretch>
            <a:fillRect/>
          </a:stretch>
        </p:blipFill>
        <p:spPr bwMode="auto">
          <a:xfrm>
            <a:off x="0" y="-1"/>
            <a:ext cx="10972800" cy="7315201"/>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16747"/>
            <a:ext cx="10972800" cy="850053"/>
          </a:xfrm>
        </p:spPr>
        <p:txBody>
          <a:bodyPr>
            <a:normAutofit fontScale="90000"/>
          </a:bodyPr>
          <a:lstStyle/>
          <a:p>
            <a:r>
              <a:rPr lang="en-US" dirty="0">
                <a:solidFill>
                  <a:srgbClr val="002060"/>
                </a:solidFill>
                <a:latin typeface="Arial Black" pitchFamily="34" charset="0"/>
              </a:rPr>
              <a:t>Problem Statement</a:t>
            </a:r>
          </a:p>
        </p:txBody>
      </p:sp>
      <p:sp>
        <p:nvSpPr>
          <p:cNvPr id="4" name="Content Placeholder 2"/>
          <p:cNvSpPr txBox="1">
            <a:spLocks/>
          </p:cNvSpPr>
          <p:nvPr/>
        </p:nvSpPr>
        <p:spPr>
          <a:xfrm>
            <a:off x="152400" y="1600200"/>
            <a:ext cx="10515600" cy="5015849"/>
          </a:xfrm>
          <a:prstGeom prst="rect">
            <a:avLst/>
          </a:prstGeom>
        </p:spPr>
        <p:txBody>
          <a:bodyPr vert="horz" lIns="104498" tIns="52249" rIns="104498" bIns="52249" rtlCol="0">
            <a:normAutofit fontScale="62500" lnSpcReduction="20000"/>
          </a:bodyPr>
          <a:lstStyle>
            <a:lvl1pPr marL="391866" indent="-391866" algn="l" defTabSz="1044976" rtl="0" eaLnBrk="1" latinLnBrk="0" hangingPunct="1">
              <a:spcBef>
                <a:spcPct val="20000"/>
              </a:spcBef>
              <a:buFont typeface="Arial" pitchFamily="34" charset="0"/>
              <a:buChar char="•"/>
              <a:defRPr sz="3700" kern="1200">
                <a:solidFill>
                  <a:schemeClr val="tx1"/>
                </a:solidFill>
                <a:latin typeface="+mn-lt"/>
                <a:ea typeface="+mn-ea"/>
                <a:cs typeface="+mn-cs"/>
              </a:defRPr>
            </a:lvl1pPr>
            <a:lvl2pPr marL="849043" indent="-326555" algn="l" defTabSz="1044976" rtl="0" eaLnBrk="1" latinLnBrk="0" hangingPunct="1">
              <a:spcBef>
                <a:spcPct val="20000"/>
              </a:spcBef>
              <a:buFont typeface="Arial" pitchFamily="34" charset="0"/>
              <a:buChar char="–"/>
              <a:defRPr sz="3200" kern="1200">
                <a:solidFill>
                  <a:schemeClr val="tx1"/>
                </a:solidFill>
                <a:latin typeface="+mn-lt"/>
                <a:ea typeface="+mn-ea"/>
                <a:cs typeface="+mn-cs"/>
              </a:defRPr>
            </a:lvl2pPr>
            <a:lvl3pPr marL="1306220" indent="-261244" algn="l" defTabSz="1044976" rtl="0" eaLnBrk="1" latinLnBrk="0" hangingPunct="1">
              <a:spcBef>
                <a:spcPct val="20000"/>
              </a:spcBef>
              <a:buFont typeface="Arial" pitchFamily="34" charset="0"/>
              <a:buChar char="•"/>
              <a:defRPr sz="2700" kern="1200">
                <a:solidFill>
                  <a:schemeClr val="tx1"/>
                </a:solidFill>
                <a:latin typeface="+mn-lt"/>
                <a:ea typeface="+mn-ea"/>
                <a:cs typeface="+mn-cs"/>
              </a:defRPr>
            </a:lvl3pPr>
            <a:lvl4pPr marL="1828709"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4pPr>
            <a:lvl5pPr marL="2351197"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5pPr>
            <a:lvl6pPr marL="2873685"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6pPr>
            <a:lvl7pPr marL="3396173"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7pPr>
            <a:lvl8pPr marL="3918661"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8pPr>
            <a:lvl9pPr marL="4441149"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9pPr>
          </a:lstStyle>
          <a:p>
            <a:pPr marL="0" indent="0" algn="just">
              <a:buFont typeface="Arial" pitchFamily="34" charset="0"/>
              <a:buNone/>
            </a:pPr>
            <a:r>
              <a:rPr lang="en-US" dirty="0">
                <a:latin typeface="Times New Roman" panose="02020603050405020304" pitchFamily="18" charset="0"/>
                <a:cs typeface="Times New Roman" panose="02020603050405020304" pitchFamily="18" charset="0"/>
              </a:rPr>
              <a:t>Tuberculosis remains a global health threat killing over 1 million people per year</a:t>
            </a:r>
          </a:p>
          <a:p>
            <a:pPr marL="0" indent="0" algn="just">
              <a:lnSpc>
                <a:spcPct val="120000"/>
              </a:lnSpc>
              <a:buFont typeface="Arial" pitchFamily="34" charset="0"/>
              <a:buNone/>
            </a:pPr>
            <a:endParaRPr lang="en-IN" dirty="0">
              <a:latin typeface="Times New Roman" panose="02020603050405020304" pitchFamily="18" charset="0"/>
              <a:cs typeface="Times New Roman" panose="02020603050405020304" pitchFamily="18" charset="0"/>
            </a:endParaRPr>
          </a:p>
          <a:p>
            <a:pPr algn="just">
              <a:lnSpc>
                <a:spcPct val="120000"/>
              </a:lnSpc>
            </a:pPr>
            <a:r>
              <a:rPr lang="en-US" dirty="0">
                <a:latin typeface="Times New Roman" panose="02020603050405020304" pitchFamily="18" charset="0"/>
                <a:cs typeface="Times New Roman" panose="02020603050405020304" pitchFamily="18" charset="0"/>
              </a:rPr>
              <a:t>A diagnostic procedure of TB by skin or blood provides minimal information about the TB bacteria and does not provide quantitative information on the disease progression. </a:t>
            </a:r>
          </a:p>
          <a:p>
            <a:pPr algn="just">
              <a:lnSpc>
                <a:spcPct val="120000"/>
              </a:lnSpc>
            </a:pPr>
            <a:r>
              <a:rPr lang="en-US" dirty="0">
                <a:latin typeface="Times New Roman" panose="02020603050405020304" pitchFamily="18" charset="0"/>
                <a:cs typeface="Times New Roman" panose="02020603050405020304" pitchFamily="18" charset="0"/>
              </a:rPr>
              <a:t>To identify latent TB infection (LTBI) in a patient either a sample of sputum or chest </a:t>
            </a:r>
          </a:p>
          <a:p>
            <a:pPr marL="0" indent="0" algn="just">
              <a:lnSpc>
                <a:spcPct val="120000"/>
              </a:lnSpc>
              <a:buNone/>
            </a:pPr>
            <a:r>
              <a:rPr lang="en-US" dirty="0">
                <a:latin typeface="Times New Roman" panose="02020603050405020304" pitchFamily="18" charset="0"/>
                <a:cs typeface="Times New Roman" panose="02020603050405020304" pitchFamily="18" charset="0"/>
              </a:rPr>
              <a:t>      X-ray is currently used</a:t>
            </a:r>
            <a:r>
              <a:rPr lang="en-IN" dirty="0">
                <a:latin typeface="Times New Roman" panose="02020603050405020304" pitchFamily="18" charset="0"/>
                <a:cs typeface="Times New Roman" panose="02020603050405020304" pitchFamily="18" charset="0"/>
              </a:rPr>
              <a:t>. </a:t>
            </a:r>
          </a:p>
          <a:p>
            <a:pPr algn="just">
              <a:lnSpc>
                <a:spcPct val="120000"/>
              </a:lnSpc>
            </a:pPr>
            <a:r>
              <a:rPr lang="en-US" dirty="0">
                <a:latin typeface="Times New Roman" panose="02020603050405020304" pitchFamily="18" charset="0"/>
                <a:cs typeface="Times New Roman" panose="02020603050405020304" pitchFamily="18" charset="0"/>
              </a:rPr>
              <a:t>To reduce  TB incidence and mortality, there is a continuous need for lower cost, simpler and more robust means of diagnosis. One method that may fulfil these requirements is in the area of breath analysis.</a:t>
            </a:r>
            <a:endParaRPr lang="en-IN" dirty="0">
              <a:latin typeface="Times New Roman" panose="02020603050405020304" pitchFamily="18" charset="0"/>
              <a:cs typeface="Times New Roman" panose="02020603050405020304" pitchFamily="18" charset="0"/>
            </a:endParaRPr>
          </a:p>
          <a:p>
            <a:pPr algn="just">
              <a:lnSpc>
                <a:spcPct val="120000"/>
              </a:lnSpc>
            </a:pPr>
            <a:r>
              <a:rPr lang="en-IN" dirty="0">
                <a:latin typeface="Times New Roman" panose="02020603050405020304" pitchFamily="18" charset="0"/>
                <a:cs typeface="Times New Roman" panose="02020603050405020304" pitchFamily="18" charset="0"/>
              </a:rPr>
              <a:t>Our idea </a:t>
            </a:r>
            <a:r>
              <a:rPr lang="en-US" dirty="0">
                <a:latin typeface="Times New Roman" panose="02020603050405020304" pitchFamily="18" charset="0"/>
                <a:cs typeface="Times New Roman" panose="02020603050405020304" pitchFamily="18" charset="0"/>
              </a:rPr>
              <a:t>focuses on the diagnosis of tuberculosis by the change in breath components using gas sensors in a portable breathalyzer.</a:t>
            </a:r>
            <a:endParaRPr lang="en-IN" dirty="0">
              <a:latin typeface="Times New Roman" panose="02020603050405020304" pitchFamily="18" charset="0"/>
              <a:cs typeface="Times New Roman" panose="02020603050405020304" pitchFamily="18" charset="0"/>
            </a:endParaRPr>
          </a:p>
          <a:p>
            <a:pPr marL="0" indent="0" algn="just">
              <a:buFont typeface="Arial" pitchFamily="34" charse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0088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457200" y="-304800"/>
            <a:ext cx="9875520" cy="1336243"/>
          </a:xfrm>
        </p:spPr>
        <p:txBody>
          <a:bodyPr>
            <a:normAutofit/>
          </a:bodyPr>
          <a:lstStyle/>
          <a:p>
            <a:pPr>
              <a:defRPr/>
            </a:pPr>
            <a:r>
              <a:rPr lang="en-US" altLang="en-US" sz="4500" dirty="0">
                <a:solidFill>
                  <a:srgbClr val="002060"/>
                </a:solidFill>
                <a:latin typeface="Arial Black" pitchFamily="34" charset="0"/>
              </a:rPr>
              <a:t>Literature Review</a:t>
            </a:r>
          </a:p>
        </p:txBody>
      </p:sp>
      <p:graphicFrame>
        <p:nvGraphicFramePr>
          <p:cNvPr id="6" name="Table 5"/>
          <p:cNvGraphicFramePr>
            <a:graphicFrameLocks noGrp="1"/>
          </p:cNvGraphicFramePr>
          <p:nvPr>
            <p:extLst>
              <p:ext uri="{D42A27DB-BD31-4B8C-83A1-F6EECF244321}">
                <p14:modId xmlns:p14="http://schemas.microsoft.com/office/powerpoint/2010/main" val="3664522970"/>
              </p:ext>
            </p:extLst>
          </p:nvPr>
        </p:nvGraphicFramePr>
        <p:xfrm>
          <a:off x="114299" y="685800"/>
          <a:ext cx="10744202" cy="6805236"/>
        </p:xfrm>
        <a:graphic>
          <a:graphicData uri="http://schemas.openxmlformats.org/drawingml/2006/table">
            <a:tbl>
              <a:tblPr firstRow="1" bandRow="1">
                <a:tableStyleId>{69012ECD-51FC-41F1-AA8D-1B2483CD663E}</a:tableStyleId>
              </a:tblPr>
              <a:tblGrid>
                <a:gridCol w="533402">
                  <a:extLst>
                    <a:ext uri="{9D8B030D-6E8A-4147-A177-3AD203B41FA5}">
                      <a16:colId xmlns:a16="http://schemas.microsoft.com/office/drawing/2014/main" val="20000"/>
                    </a:ext>
                  </a:extLst>
                </a:gridCol>
                <a:gridCol w="2286000">
                  <a:extLst>
                    <a:ext uri="{9D8B030D-6E8A-4147-A177-3AD203B41FA5}">
                      <a16:colId xmlns:a16="http://schemas.microsoft.com/office/drawing/2014/main" val="20001"/>
                    </a:ext>
                  </a:extLst>
                </a:gridCol>
                <a:gridCol w="1600200">
                  <a:extLst>
                    <a:ext uri="{9D8B030D-6E8A-4147-A177-3AD203B41FA5}">
                      <a16:colId xmlns:a16="http://schemas.microsoft.com/office/drawing/2014/main" val="20002"/>
                    </a:ext>
                  </a:extLst>
                </a:gridCol>
                <a:gridCol w="1624012">
                  <a:extLst>
                    <a:ext uri="{9D8B030D-6E8A-4147-A177-3AD203B41FA5}">
                      <a16:colId xmlns:a16="http://schemas.microsoft.com/office/drawing/2014/main" val="20003"/>
                    </a:ext>
                  </a:extLst>
                </a:gridCol>
                <a:gridCol w="4700588">
                  <a:extLst>
                    <a:ext uri="{9D8B030D-6E8A-4147-A177-3AD203B41FA5}">
                      <a16:colId xmlns:a16="http://schemas.microsoft.com/office/drawing/2014/main" val="20004"/>
                    </a:ext>
                  </a:extLst>
                </a:gridCol>
              </a:tblGrid>
              <a:tr h="315479">
                <a:tc>
                  <a:txBody>
                    <a:bodyPr/>
                    <a:lstStyle/>
                    <a:p>
                      <a:r>
                        <a:rPr lang="en-IN" sz="1500" dirty="0">
                          <a:latin typeface="Times New Roman" pitchFamily="18" charset="0"/>
                          <a:cs typeface="Times New Roman" pitchFamily="18" charset="0"/>
                        </a:rPr>
                        <a:t>Sl. No</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Title of the Paper</a:t>
                      </a:r>
                      <a:endParaRPr lang="en-IN" sz="1500" b="1" dirty="0">
                        <a:latin typeface="Times New Roman" pitchFamily="18" charset="0"/>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Authors</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dirty="0">
                          <a:latin typeface="Times New Roman" pitchFamily="18" charset="0"/>
                          <a:cs typeface="Times New Roman" pitchFamily="18" charset="0"/>
                        </a:rPr>
                        <a:t>Name of the Journal, Year, Volume,</a:t>
                      </a:r>
                      <a:r>
                        <a:rPr lang="en-IN" sz="1500" baseline="0" dirty="0">
                          <a:latin typeface="Times New Roman" pitchFamily="18" charset="0"/>
                          <a:cs typeface="Times New Roman" pitchFamily="18" charset="0"/>
                        </a:rPr>
                        <a:t> </a:t>
                      </a:r>
                      <a:r>
                        <a:rPr lang="en-IN" sz="1500" dirty="0">
                          <a:latin typeface="Times New Roman" pitchFamily="18" charset="0"/>
                          <a:cs typeface="Times New Roman" pitchFamily="18" charset="0"/>
                        </a:rPr>
                        <a:t>Issue</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500" dirty="0">
                          <a:latin typeface="Times New Roman" pitchFamily="18" charset="0"/>
                          <a:cs typeface="Times New Roman" pitchFamily="18" charset="0"/>
                        </a:rPr>
                        <a:t>Observation</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17966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500" kern="1200" baseline="0" dirty="0">
                          <a:solidFill>
                            <a:schemeClr val="tx1"/>
                          </a:solidFill>
                          <a:latin typeface="Times New Roman" pitchFamily="18" charset="0"/>
                          <a:ea typeface="+mn-ea"/>
                          <a:cs typeface="Times New Roman" pitchFamily="18" charset="0"/>
                        </a:rPr>
                        <a:t>1</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500" kern="1200" baseline="0" dirty="0">
                          <a:solidFill>
                            <a:schemeClr val="tx1"/>
                          </a:solidFill>
                          <a:latin typeface="Times New Roman" pitchFamily="18" charset="0"/>
                          <a:ea typeface="+mn-ea"/>
                          <a:cs typeface="Times New Roman" pitchFamily="18" charset="0"/>
                        </a:rPr>
                        <a:t>Breath Analysis in Disease Diagnosis: Methodological Considerations and Applications</a:t>
                      </a:r>
                      <a:endParaRPr kumimoji="0" lang="en-IN" sz="1500" kern="1200" baseline="0" dirty="0">
                        <a:solidFill>
                          <a:schemeClr val="tx1"/>
                        </a:solidFill>
                        <a:latin typeface="Times New Roman" pitchFamily="18" charset="0"/>
                        <a:ea typeface="+mn-ea"/>
                        <a:cs typeface="Times New Roman" pitchFamily="18"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500" kern="1200" baseline="0" dirty="0" err="1">
                          <a:solidFill>
                            <a:schemeClr val="tx1"/>
                          </a:solidFill>
                          <a:latin typeface="Times New Roman" pitchFamily="18" charset="0"/>
                          <a:ea typeface="+mn-ea"/>
                          <a:cs typeface="Times New Roman" pitchFamily="18" charset="0"/>
                        </a:rPr>
                        <a:t>Célia</a:t>
                      </a:r>
                      <a:r>
                        <a:rPr kumimoji="0" lang="en-IN" sz="1500" kern="1200" baseline="0" dirty="0">
                          <a:solidFill>
                            <a:schemeClr val="tx1"/>
                          </a:solidFill>
                          <a:latin typeface="Times New Roman" pitchFamily="18" charset="0"/>
                          <a:ea typeface="+mn-ea"/>
                          <a:cs typeface="Times New Roman" pitchFamily="18" charset="0"/>
                        </a:rPr>
                        <a:t> Lourenço and Claire Turner*</a:t>
                      </a: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500" kern="1200" baseline="0" dirty="0">
                        <a:solidFill>
                          <a:schemeClr val="tx1"/>
                        </a:solidFill>
                        <a:latin typeface="Times New Roman" pitchFamily="18" charset="0"/>
                        <a:ea typeface="+mn-ea"/>
                        <a:cs typeface="Times New Roman" pitchFamily="18"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500" kern="1200" baseline="0" dirty="0">
                          <a:solidFill>
                            <a:schemeClr val="tx1"/>
                          </a:solidFill>
                          <a:latin typeface="Times New Roman" pitchFamily="18" charset="0"/>
                          <a:ea typeface="+mn-ea"/>
                          <a:cs typeface="Times New Roman" pitchFamily="18" charset="0"/>
                        </a:rPr>
                        <a:t>Pub Med Central Metabolites. 2014 Jun; 4(2): 465–498. Published online 2014 Jun 20. </a:t>
                      </a:r>
                      <a:r>
                        <a:rPr kumimoji="0" lang="en-IN" sz="1500" kern="1200" baseline="0" dirty="0" err="1">
                          <a:solidFill>
                            <a:schemeClr val="tx1"/>
                          </a:solidFill>
                          <a:latin typeface="Times New Roman" pitchFamily="18" charset="0"/>
                          <a:ea typeface="+mn-ea"/>
                          <a:cs typeface="Times New Roman" pitchFamily="18" charset="0"/>
                        </a:rPr>
                        <a:t>doi</a:t>
                      </a:r>
                      <a:r>
                        <a:rPr kumimoji="0" lang="en-IN" sz="1500" kern="1200" baseline="0" dirty="0">
                          <a:solidFill>
                            <a:schemeClr val="tx1"/>
                          </a:solidFill>
                          <a:latin typeface="Times New Roman" pitchFamily="18" charset="0"/>
                          <a:ea typeface="+mn-ea"/>
                          <a:cs typeface="Times New Roman" pitchFamily="18" charset="0"/>
                        </a:rPr>
                        <a:t>: 10.3390/metabo4020465</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kern="1200" baseline="0" dirty="0">
                          <a:solidFill>
                            <a:schemeClr val="tx1"/>
                          </a:solidFill>
                          <a:latin typeface="Times New Roman" pitchFamily="18" charset="0"/>
                          <a:ea typeface="+mn-ea"/>
                          <a:cs typeface="Times New Roman" pitchFamily="18" charset="0"/>
                        </a:rPr>
                        <a:t>The idea proposed in this journal was to </a:t>
                      </a:r>
                      <a:r>
                        <a:rPr kumimoji="0" lang="en-US" sz="1500" kern="1200" baseline="0" dirty="0" err="1">
                          <a:solidFill>
                            <a:schemeClr val="tx1"/>
                          </a:solidFill>
                          <a:latin typeface="Times New Roman" pitchFamily="18" charset="0"/>
                          <a:ea typeface="+mn-ea"/>
                          <a:cs typeface="Times New Roman" pitchFamily="18" charset="0"/>
                        </a:rPr>
                        <a:t>firstcollect</a:t>
                      </a:r>
                      <a:r>
                        <a:rPr kumimoji="0" lang="en-US" sz="1500" kern="1200" baseline="0" dirty="0">
                          <a:solidFill>
                            <a:schemeClr val="tx1"/>
                          </a:solidFill>
                          <a:latin typeface="Times New Roman" pitchFamily="18" charset="0"/>
                          <a:ea typeface="+mn-ea"/>
                          <a:cs typeface="Times New Roman" pitchFamily="18" charset="0"/>
                        </a:rPr>
                        <a:t> samples and the methodology PTR, VOC tests was </a:t>
                      </a:r>
                      <a:r>
                        <a:rPr kumimoji="0" lang="en-US" sz="1500" kern="1200" baseline="0" dirty="0" err="1">
                          <a:solidFill>
                            <a:schemeClr val="tx1"/>
                          </a:solidFill>
                          <a:latin typeface="Times New Roman" pitchFamily="18" charset="0"/>
                          <a:ea typeface="+mn-ea"/>
                          <a:cs typeface="Times New Roman" pitchFamily="18" charset="0"/>
                        </a:rPr>
                        <a:t>described,challenges</a:t>
                      </a:r>
                      <a:r>
                        <a:rPr kumimoji="0" lang="en-US" sz="1500" kern="1200" baseline="0" dirty="0">
                          <a:solidFill>
                            <a:schemeClr val="tx1"/>
                          </a:solidFill>
                          <a:latin typeface="Times New Roman" pitchFamily="18" charset="0"/>
                          <a:ea typeface="+mn-ea"/>
                          <a:cs typeface="Times New Roman" pitchFamily="18" charset="0"/>
                        </a:rPr>
                        <a:t> behind the model was explained’</a:t>
                      </a: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US" sz="1500" kern="1200" baseline="0" dirty="0">
                        <a:solidFill>
                          <a:schemeClr val="tx1"/>
                        </a:solidFill>
                        <a:latin typeface="Times New Roman" pitchFamily="18" charset="0"/>
                        <a:ea typeface="+mn-ea"/>
                        <a:cs typeface="Times New Roman" pitchFamily="18"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201056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500" kern="1200" baseline="0" dirty="0">
                          <a:solidFill>
                            <a:schemeClr val="tx1"/>
                          </a:solidFill>
                          <a:latin typeface="Times New Roman" pitchFamily="18" charset="0"/>
                          <a:ea typeface="+mn-ea"/>
                          <a:cs typeface="Times New Roman" pitchFamily="18" charset="0"/>
                        </a:rPr>
                        <a:t>2</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500" kern="1200" baseline="0" dirty="0">
                          <a:solidFill>
                            <a:schemeClr val="tx1"/>
                          </a:solidFill>
                          <a:latin typeface="Times New Roman" pitchFamily="18" charset="0"/>
                          <a:ea typeface="+mn-ea"/>
                          <a:cs typeface="Times New Roman" pitchFamily="18" charset="0"/>
                        </a:rPr>
                        <a:t>Diagnosis of tuberculosis through breath test: A systematic review</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500" kern="1200" baseline="0" dirty="0">
                          <a:solidFill>
                            <a:schemeClr val="tx1"/>
                          </a:solidFill>
                          <a:latin typeface="Times New Roman" pitchFamily="18" charset="0"/>
                          <a:ea typeface="+mn-ea"/>
                          <a:cs typeface="Times New Roman" pitchFamily="18" charset="0"/>
                        </a:rPr>
                        <a:t>Antonia </a:t>
                      </a:r>
                      <a:r>
                        <a:rPr kumimoji="0" lang="en-IN" sz="1500" kern="1200" baseline="0" dirty="0" err="1">
                          <a:solidFill>
                            <a:schemeClr val="tx1"/>
                          </a:solidFill>
                          <a:latin typeface="Times New Roman" pitchFamily="18" charset="0"/>
                          <a:ea typeface="+mn-ea"/>
                          <a:cs typeface="Times New Roman" pitchFamily="18" charset="0"/>
                        </a:rPr>
                        <a:t>M.I.SaktiawatiabcDavid</a:t>
                      </a:r>
                      <a:r>
                        <a:rPr kumimoji="0" lang="en-IN" sz="1500" kern="1200" baseline="0" dirty="0">
                          <a:solidFill>
                            <a:schemeClr val="tx1"/>
                          </a:solidFill>
                          <a:latin typeface="Times New Roman" pitchFamily="18" charset="0"/>
                          <a:ea typeface="+mn-ea"/>
                          <a:cs typeface="Times New Roman" pitchFamily="18" charset="0"/>
                        </a:rPr>
                        <a:t> </a:t>
                      </a:r>
                      <a:r>
                        <a:rPr kumimoji="0" lang="en-IN" sz="1500" kern="1200" baseline="0" dirty="0" err="1">
                          <a:solidFill>
                            <a:schemeClr val="tx1"/>
                          </a:solidFill>
                          <a:latin typeface="Times New Roman" pitchFamily="18" charset="0"/>
                          <a:ea typeface="+mn-ea"/>
                          <a:cs typeface="Times New Roman" pitchFamily="18" charset="0"/>
                        </a:rPr>
                        <a:t>DwiPuteradAlthafSetyawaneYodiMahendradhatacfTjip</a:t>
                      </a:r>
                      <a:r>
                        <a:rPr kumimoji="0" lang="en-IN" sz="1500" kern="1200" baseline="0" dirty="0">
                          <a:solidFill>
                            <a:schemeClr val="tx1"/>
                          </a:solidFill>
                          <a:latin typeface="Times New Roman" pitchFamily="18" charset="0"/>
                          <a:ea typeface="+mn-ea"/>
                          <a:cs typeface="Times New Roman" pitchFamily="18" charset="0"/>
                        </a:rPr>
                        <a:t> </a:t>
                      </a:r>
                      <a:r>
                        <a:rPr kumimoji="0" lang="en-IN" sz="1500" kern="1200" baseline="0" dirty="0" err="1">
                          <a:solidFill>
                            <a:schemeClr val="tx1"/>
                          </a:solidFill>
                          <a:latin typeface="Times New Roman" pitchFamily="18" charset="0"/>
                          <a:ea typeface="+mn-ea"/>
                          <a:cs typeface="Times New Roman" pitchFamily="18" charset="0"/>
                        </a:rPr>
                        <a:t>S.van</a:t>
                      </a:r>
                      <a:r>
                        <a:rPr kumimoji="0" lang="en-IN" sz="1500" kern="1200" baseline="0" dirty="0">
                          <a:solidFill>
                            <a:schemeClr val="tx1"/>
                          </a:solidFill>
                          <a:latin typeface="Times New Roman" pitchFamily="18" charset="0"/>
                          <a:ea typeface="+mn-ea"/>
                          <a:cs typeface="Times New Roman" pitchFamily="18" charset="0"/>
                        </a:rPr>
                        <a:t> der </a:t>
                      </a:r>
                      <a:r>
                        <a:rPr kumimoji="0" lang="en-IN" sz="1500" kern="1200" baseline="0" dirty="0" err="1">
                          <a:solidFill>
                            <a:schemeClr val="tx1"/>
                          </a:solidFill>
                          <a:latin typeface="Times New Roman" pitchFamily="18" charset="0"/>
                          <a:ea typeface="+mn-ea"/>
                          <a:cs typeface="Times New Roman" pitchFamily="18" charset="0"/>
                        </a:rPr>
                        <a:t>Werfbg</a:t>
                      </a:r>
                      <a:endParaRPr kumimoji="0" lang="en-IN" sz="1500" kern="1200" baseline="0" dirty="0">
                        <a:solidFill>
                          <a:schemeClr val="tx1"/>
                        </a:solidFill>
                        <a:latin typeface="Times New Roman" pitchFamily="18" charset="0"/>
                        <a:ea typeface="+mn-ea"/>
                        <a:cs typeface="Times New Roman"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500" kern="1200" baseline="0" dirty="0">
                        <a:solidFill>
                          <a:schemeClr val="tx1"/>
                        </a:solidFill>
                        <a:latin typeface="Times New Roman" pitchFamily="18" charset="0"/>
                        <a:ea typeface="+mn-ea"/>
                        <a:cs typeface="Times New Roman" pitchFamily="18"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fr-FR" sz="1500" kern="1200" baseline="0" dirty="0" err="1">
                          <a:solidFill>
                            <a:schemeClr val="tx1"/>
                          </a:solidFill>
                          <a:latin typeface="Times New Roman" pitchFamily="18" charset="0"/>
                          <a:ea typeface="+mn-ea"/>
                          <a:cs typeface="Times New Roman" pitchFamily="18" charset="0"/>
                        </a:rPr>
                        <a:t>EBioMedicine</a:t>
                      </a:r>
                      <a:endParaRPr kumimoji="0" lang="fr-FR" sz="1500" kern="1200" baseline="0" dirty="0">
                        <a:solidFill>
                          <a:schemeClr val="tx1"/>
                        </a:solidFill>
                        <a:latin typeface="Times New Roman" pitchFamily="18" charset="0"/>
                        <a:ea typeface="+mn-ea"/>
                        <a:cs typeface="Times New Roman"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0" lang="fr-FR" sz="1500" kern="1200" baseline="0" dirty="0">
                          <a:solidFill>
                            <a:schemeClr val="tx1"/>
                          </a:solidFill>
                          <a:latin typeface="Times New Roman" pitchFamily="18" charset="0"/>
                          <a:ea typeface="+mn-ea"/>
                          <a:cs typeface="Times New Roman" pitchFamily="18" charset="0"/>
                        </a:rPr>
                        <a:t>Volume 46, August 2019, Pages 202-214</a:t>
                      </a:r>
                      <a:endParaRPr kumimoji="0" lang="en-IN" sz="1500" kern="1200" baseline="0" dirty="0">
                        <a:solidFill>
                          <a:schemeClr val="tx1"/>
                        </a:solidFill>
                        <a:latin typeface="Times New Roman" pitchFamily="18" charset="0"/>
                        <a:ea typeface="+mn-ea"/>
                        <a:cs typeface="Times New Roman" pitchFamily="18"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kern="1200" baseline="0" dirty="0">
                          <a:solidFill>
                            <a:schemeClr val="tx1"/>
                          </a:solidFill>
                          <a:latin typeface="Times New Roman" pitchFamily="18" charset="0"/>
                          <a:ea typeface="+mn-ea"/>
                          <a:cs typeface="Times New Roman" pitchFamily="18" charset="0"/>
                        </a:rPr>
                        <a:t>The work was performed on a dataset of diagnosis of TB through a breathe test and </a:t>
                      </a:r>
                      <a:r>
                        <a:rPr kumimoji="0" lang="en-US" sz="1500" kern="1200" baseline="0" dirty="0" err="1">
                          <a:solidFill>
                            <a:schemeClr val="tx1"/>
                          </a:solidFill>
                          <a:latin typeface="Times New Roman" pitchFamily="18" charset="0"/>
                          <a:ea typeface="+mn-ea"/>
                          <a:cs typeface="Times New Roman" pitchFamily="18" charset="0"/>
                        </a:rPr>
                        <a:t>clinicsl</a:t>
                      </a:r>
                      <a:r>
                        <a:rPr kumimoji="0" lang="en-US" sz="1500" kern="1200" baseline="0" dirty="0">
                          <a:solidFill>
                            <a:schemeClr val="tx1"/>
                          </a:solidFill>
                          <a:latin typeface="Times New Roman" pitchFamily="18" charset="0"/>
                          <a:ea typeface="+mn-ea"/>
                          <a:cs typeface="Times New Roman" pitchFamily="18" charset="0"/>
                        </a:rPr>
                        <a:t> studies was made</a:t>
                      </a:r>
                      <a:endParaRPr kumimoji="0" lang="en-IN" sz="1500" kern="1200" baseline="0" dirty="0">
                        <a:solidFill>
                          <a:schemeClr val="tx1"/>
                        </a:solidFill>
                        <a:latin typeface="Times New Roman" pitchFamily="18" charset="0"/>
                        <a:ea typeface="+mn-ea"/>
                        <a:cs typeface="Times New Roman"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500" kern="1200" baseline="0" dirty="0">
                        <a:solidFill>
                          <a:schemeClr val="tx1"/>
                        </a:solidFill>
                        <a:latin typeface="Times New Roman" pitchFamily="18" charset="0"/>
                        <a:ea typeface="+mn-ea"/>
                        <a:cs typeface="Times New Roman" pitchFamily="18"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7966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500" kern="1200" baseline="0" dirty="0">
                          <a:solidFill>
                            <a:schemeClr val="tx1"/>
                          </a:solidFill>
                          <a:latin typeface="Times New Roman" pitchFamily="18" charset="0"/>
                          <a:ea typeface="+mn-ea"/>
                          <a:cs typeface="Times New Roman" pitchFamily="18" charset="0"/>
                        </a:rPr>
                        <a:t>3</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500" kern="1200" baseline="0" dirty="0">
                          <a:solidFill>
                            <a:schemeClr val="tx1"/>
                          </a:solidFill>
                          <a:latin typeface="Times New Roman" pitchFamily="18" charset="0"/>
                          <a:ea typeface="+mn-ea"/>
                          <a:cs typeface="Times New Roman" pitchFamily="18" charset="0"/>
                        </a:rPr>
                        <a:t>Tuberculosis Diagnostics, a journey from the past </a:t>
                      </a:r>
                    </a:p>
                    <a:p>
                      <a:pPr marL="0" marR="0" indent="0" algn="l" defTabSz="914400" rtl="0" eaLnBrk="1" fontAlgn="auto" latinLnBrk="0" hangingPunct="1">
                        <a:lnSpc>
                          <a:spcPct val="100000"/>
                        </a:lnSpc>
                        <a:spcBef>
                          <a:spcPts val="0"/>
                        </a:spcBef>
                        <a:spcAft>
                          <a:spcPts val="0"/>
                        </a:spcAft>
                        <a:buClrTx/>
                        <a:buSzTx/>
                        <a:buFontTx/>
                        <a:buNone/>
                        <a:tabLst/>
                        <a:defRPr/>
                      </a:pPr>
                      <a:r>
                        <a:rPr kumimoji="0" lang="en-US" sz="1500" kern="1200" baseline="0" dirty="0">
                          <a:solidFill>
                            <a:schemeClr val="tx1"/>
                          </a:solidFill>
                          <a:latin typeface="Times New Roman" pitchFamily="18" charset="0"/>
                          <a:ea typeface="+mn-ea"/>
                          <a:cs typeface="Times New Roman" pitchFamily="18" charset="0"/>
                        </a:rPr>
                        <a:t>Experiences to the Future Directions</a:t>
                      </a:r>
                      <a:endParaRPr kumimoji="0" lang="en-IN" sz="1500" kern="1200" baseline="0" dirty="0">
                        <a:solidFill>
                          <a:schemeClr val="tx1"/>
                        </a:solidFill>
                        <a:latin typeface="Times New Roman" pitchFamily="18" charset="0"/>
                        <a:ea typeface="+mn-ea"/>
                        <a:cs typeface="Times New Roman"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500" kern="1200" baseline="0" dirty="0">
                        <a:solidFill>
                          <a:schemeClr val="tx1"/>
                        </a:solidFill>
                        <a:latin typeface="Times New Roman" pitchFamily="18" charset="0"/>
                        <a:ea typeface="+mn-ea"/>
                        <a:cs typeface="Times New Roman" pitchFamily="18"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500" kern="1200" baseline="0" dirty="0">
                          <a:solidFill>
                            <a:schemeClr val="tx1"/>
                          </a:solidFill>
                          <a:latin typeface="Times New Roman" pitchFamily="18" charset="0"/>
                          <a:ea typeface="+mn-ea"/>
                          <a:cs typeface="Times New Roman" pitchFamily="18" charset="0"/>
                        </a:rPr>
                        <a:t>Swathy Moorthy1 Emmanuel Bhaskar2 Shivakumar S3</a:t>
                      </a:r>
                    </a:p>
                    <a:p>
                      <a:pPr marL="0" marR="0" indent="0" algn="l" defTabSz="914400" rtl="0" eaLnBrk="1" fontAlgn="auto" latinLnBrk="0" hangingPunct="1">
                        <a:lnSpc>
                          <a:spcPct val="100000"/>
                        </a:lnSpc>
                        <a:spcBef>
                          <a:spcPts val="0"/>
                        </a:spcBef>
                        <a:spcAft>
                          <a:spcPts val="0"/>
                        </a:spcAft>
                        <a:buClrTx/>
                        <a:buSzTx/>
                        <a:buFontTx/>
                        <a:buNone/>
                        <a:tabLst/>
                        <a:defRPr/>
                      </a:pPr>
                      <a:r>
                        <a:rPr kumimoji="0" lang="en-IN" sz="1500" kern="1200" baseline="0" dirty="0">
                          <a:solidFill>
                            <a:schemeClr val="tx1"/>
                          </a:solidFill>
                          <a:latin typeface="Times New Roman" pitchFamily="18" charset="0"/>
                          <a:ea typeface="+mn-ea"/>
                          <a:cs typeface="Times New Roman" pitchFamily="18" charset="0"/>
                        </a:rPr>
                        <a:t> and </a:t>
                      </a:r>
                    </a:p>
                    <a:p>
                      <a:pPr marL="0" marR="0" indent="0" algn="l" defTabSz="914400" rtl="0" eaLnBrk="1" fontAlgn="auto" latinLnBrk="0" hangingPunct="1">
                        <a:lnSpc>
                          <a:spcPct val="100000"/>
                        </a:lnSpc>
                        <a:spcBef>
                          <a:spcPts val="0"/>
                        </a:spcBef>
                        <a:spcAft>
                          <a:spcPts val="0"/>
                        </a:spcAft>
                        <a:buClrTx/>
                        <a:buSzTx/>
                        <a:buFontTx/>
                        <a:buNone/>
                        <a:tabLst/>
                        <a:defRPr/>
                      </a:pPr>
                      <a:r>
                        <a:rPr kumimoji="0" lang="en-IN" sz="1500" kern="1200" baseline="0" dirty="0">
                          <a:solidFill>
                            <a:schemeClr val="tx1"/>
                          </a:solidFill>
                          <a:latin typeface="Times New Roman" pitchFamily="18" charset="0"/>
                          <a:ea typeface="+mn-ea"/>
                          <a:cs typeface="Times New Roman" pitchFamily="18" charset="0"/>
                        </a:rPr>
                        <a:t>Santhi Silambanan</a:t>
                      </a: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500" kern="1200" baseline="0" dirty="0">
                        <a:solidFill>
                          <a:schemeClr val="tx1"/>
                        </a:solidFill>
                        <a:latin typeface="Times New Roman" pitchFamily="18" charset="0"/>
                        <a:ea typeface="+mn-ea"/>
                        <a:cs typeface="Times New Roman" pitchFamily="18"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500" kern="1200" baseline="0" dirty="0">
                          <a:solidFill>
                            <a:schemeClr val="tx1"/>
                          </a:solidFill>
                          <a:latin typeface="Times New Roman" pitchFamily="18" charset="0"/>
                          <a:ea typeface="+mn-ea"/>
                          <a:cs typeface="Times New Roman" pitchFamily="18" charset="0"/>
                        </a:rPr>
                        <a:t>AGJSR 39 (2) 2021: 82-99</a:t>
                      </a:r>
                      <a:endParaRPr kumimoji="0" lang="en-IN" sz="1500" kern="1200" baseline="0" dirty="0">
                        <a:solidFill>
                          <a:schemeClr val="tx1"/>
                        </a:solidFill>
                        <a:latin typeface="Times New Roman" pitchFamily="18" charset="0"/>
                        <a:ea typeface="+mn-ea"/>
                        <a:cs typeface="Times New Roman" pitchFamily="18"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500" kern="1200" baseline="0" dirty="0">
                        <a:solidFill>
                          <a:schemeClr val="tx1"/>
                        </a:solidFill>
                        <a:latin typeface="Times New Roman" pitchFamily="18" charset="0"/>
                        <a:ea typeface="+mn-ea"/>
                        <a:cs typeface="Times New Roman" pitchFamily="18"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500" kern="1200" baseline="0" dirty="0">
                          <a:solidFill>
                            <a:schemeClr val="tx1"/>
                          </a:solidFill>
                          <a:latin typeface="Times New Roman" pitchFamily="18" charset="0"/>
                          <a:ea typeface="+mn-ea"/>
                          <a:cs typeface="Times New Roman" pitchFamily="18" charset="0"/>
                        </a:rPr>
                        <a:t>This journal proposes the Tuberculosis analysis method and diagnosis process from the past to the current method and the technology used and the experience which has made the result for future preference</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457200" y="-171230"/>
            <a:ext cx="9875520" cy="1336243"/>
          </a:xfrm>
        </p:spPr>
        <p:txBody>
          <a:bodyPr>
            <a:normAutofit/>
          </a:bodyPr>
          <a:lstStyle/>
          <a:p>
            <a:pPr>
              <a:defRPr/>
            </a:pPr>
            <a:r>
              <a:rPr lang="en-US" altLang="en-US" sz="4500" dirty="0">
                <a:solidFill>
                  <a:srgbClr val="002060"/>
                </a:solidFill>
                <a:latin typeface="Arial Black" pitchFamily="34" charset="0"/>
              </a:rPr>
              <a:t>Literature Review</a:t>
            </a:r>
          </a:p>
        </p:txBody>
      </p:sp>
      <p:graphicFrame>
        <p:nvGraphicFramePr>
          <p:cNvPr id="6" name="Table 5"/>
          <p:cNvGraphicFramePr>
            <a:graphicFrameLocks noGrp="1"/>
          </p:cNvGraphicFramePr>
          <p:nvPr>
            <p:extLst>
              <p:ext uri="{D42A27DB-BD31-4B8C-83A1-F6EECF244321}">
                <p14:modId xmlns:p14="http://schemas.microsoft.com/office/powerpoint/2010/main" val="120751159"/>
              </p:ext>
            </p:extLst>
          </p:nvPr>
        </p:nvGraphicFramePr>
        <p:xfrm>
          <a:off x="152398" y="1093330"/>
          <a:ext cx="10744202" cy="5898749"/>
        </p:xfrm>
        <a:graphic>
          <a:graphicData uri="http://schemas.openxmlformats.org/drawingml/2006/table">
            <a:tbl>
              <a:tblPr firstRow="1" bandRow="1">
                <a:tableStyleId>{69012ECD-51FC-41F1-AA8D-1B2483CD663E}</a:tableStyleId>
              </a:tblPr>
              <a:tblGrid>
                <a:gridCol w="533402">
                  <a:extLst>
                    <a:ext uri="{9D8B030D-6E8A-4147-A177-3AD203B41FA5}">
                      <a16:colId xmlns:a16="http://schemas.microsoft.com/office/drawing/2014/main" val="20000"/>
                    </a:ext>
                  </a:extLst>
                </a:gridCol>
                <a:gridCol w="2376486">
                  <a:extLst>
                    <a:ext uri="{9D8B030D-6E8A-4147-A177-3AD203B41FA5}">
                      <a16:colId xmlns:a16="http://schemas.microsoft.com/office/drawing/2014/main" val="20001"/>
                    </a:ext>
                  </a:extLst>
                </a:gridCol>
                <a:gridCol w="1417638">
                  <a:extLst>
                    <a:ext uri="{9D8B030D-6E8A-4147-A177-3AD203B41FA5}">
                      <a16:colId xmlns:a16="http://schemas.microsoft.com/office/drawing/2014/main" val="20002"/>
                    </a:ext>
                  </a:extLst>
                </a:gridCol>
                <a:gridCol w="1716088">
                  <a:extLst>
                    <a:ext uri="{9D8B030D-6E8A-4147-A177-3AD203B41FA5}">
                      <a16:colId xmlns:a16="http://schemas.microsoft.com/office/drawing/2014/main" val="20003"/>
                    </a:ext>
                  </a:extLst>
                </a:gridCol>
                <a:gridCol w="4700588">
                  <a:extLst>
                    <a:ext uri="{9D8B030D-6E8A-4147-A177-3AD203B41FA5}">
                      <a16:colId xmlns:a16="http://schemas.microsoft.com/office/drawing/2014/main" val="20004"/>
                    </a:ext>
                  </a:extLst>
                </a:gridCol>
              </a:tblGrid>
              <a:tr h="818946">
                <a:tc>
                  <a:txBody>
                    <a:bodyPr/>
                    <a:lstStyle/>
                    <a:p>
                      <a:r>
                        <a:rPr lang="en-IN" sz="1500" dirty="0">
                          <a:latin typeface="Times New Roman" pitchFamily="18" charset="0"/>
                          <a:cs typeface="Times New Roman" pitchFamily="18" charset="0"/>
                        </a:rPr>
                        <a:t>Sl. No</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Title of the Paper</a:t>
                      </a:r>
                      <a:endParaRPr lang="en-IN" sz="1500" b="1" dirty="0">
                        <a:latin typeface="Times New Roman" pitchFamily="18" charset="0"/>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Authors</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dirty="0">
                          <a:latin typeface="Times New Roman" pitchFamily="18" charset="0"/>
                          <a:cs typeface="Times New Roman" pitchFamily="18" charset="0"/>
                        </a:rPr>
                        <a:t>Name of the Journal, Year, Volume,</a:t>
                      </a:r>
                      <a:r>
                        <a:rPr lang="en-IN" sz="1500" baseline="0" dirty="0">
                          <a:latin typeface="Times New Roman" pitchFamily="18" charset="0"/>
                          <a:cs typeface="Times New Roman" pitchFamily="18" charset="0"/>
                        </a:rPr>
                        <a:t> </a:t>
                      </a:r>
                      <a:r>
                        <a:rPr lang="en-IN" sz="1500" dirty="0">
                          <a:latin typeface="Times New Roman" pitchFamily="18" charset="0"/>
                          <a:cs typeface="Times New Roman" pitchFamily="18" charset="0"/>
                        </a:rPr>
                        <a:t>Issue</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500" dirty="0">
                          <a:latin typeface="Times New Roman" pitchFamily="18" charset="0"/>
                          <a:cs typeface="Times New Roman" pitchFamily="18" charset="0"/>
                        </a:rPr>
                        <a:t>Observation</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343014">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500" kern="1200" baseline="0" dirty="0">
                          <a:latin typeface="Times New Roman" pitchFamily="18" charset="0"/>
                          <a:cs typeface="Times New Roman" pitchFamily="18" charset="0"/>
                        </a:rPr>
                        <a:t>4</a:t>
                      </a:r>
                      <a:endParaRPr kumimoji="0" lang="en-IN" sz="1500" i="0" kern="1200" baseline="0" dirty="0">
                        <a:solidFill>
                          <a:schemeClr val="dk1"/>
                        </a:solidFill>
                        <a:latin typeface="Times New Roman" pitchFamily="18" charset="0"/>
                        <a:ea typeface="+mn-ea"/>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500" kern="1200" baseline="0" dirty="0">
                          <a:latin typeface="Times New Roman" pitchFamily="18" charset="0"/>
                          <a:cs typeface="Times New Roman" pitchFamily="18" charset="0"/>
                        </a:rPr>
                        <a:t>Breath biomarkers of active pulmonary tuberculosis</a:t>
                      </a:r>
                      <a:endParaRPr kumimoji="0" lang="en-US" sz="1500" kern="1200" baseline="0" dirty="0">
                        <a:solidFill>
                          <a:schemeClr val="tx1"/>
                        </a:solidFill>
                        <a:latin typeface="Times New Roman" pitchFamily="18" charset="0"/>
                        <a:ea typeface="+mn-ea"/>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just" defTabSz="1044976" rtl="0" eaLnBrk="1" fontAlgn="auto" latinLnBrk="0" hangingPunct="1">
                        <a:lnSpc>
                          <a:spcPct val="100000"/>
                        </a:lnSpc>
                        <a:spcBef>
                          <a:spcPts val="0"/>
                        </a:spcBef>
                        <a:spcAft>
                          <a:spcPts val="0"/>
                        </a:spcAft>
                        <a:buClrTx/>
                        <a:buSzTx/>
                        <a:buFontTx/>
                        <a:buNone/>
                        <a:tabLst/>
                        <a:defRPr/>
                      </a:pPr>
                      <a:r>
                        <a:rPr kumimoji="0" lang="en-US" sz="1500" kern="1200" baseline="0" dirty="0">
                          <a:latin typeface="Times New Roman" pitchFamily="18" charset="0"/>
                          <a:cs typeface="Times New Roman" pitchFamily="18" charset="0"/>
                        </a:rPr>
                        <a:t>Michael Phillips 1, Victoria Basa-</a:t>
                      </a:r>
                      <a:r>
                        <a:rPr kumimoji="0" lang="en-US" sz="1500" kern="1200" baseline="0" dirty="0" err="1">
                          <a:latin typeface="Times New Roman" pitchFamily="18" charset="0"/>
                          <a:cs typeface="Times New Roman" pitchFamily="18" charset="0"/>
                        </a:rPr>
                        <a:t>Dalay</a:t>
                      </a:r>
                      <a:r>
                        <a:rPr kumimoji="0" lang="en-US" sz="1500" kern="1200" baseline="0" dirty="0">
                          <a:latin typeface="Times New Roman" pitchFamily="18" charset="0"/>
                          <a:cs typeface="Times New Roman" pitchFamily="18" charset="0"/>
                        </a:rPr>
                        <a:t>, Graham </a:t>
                      </a:r>
                      <a:r>
                        <a:rPr kumimoji="0" lang="en-US" sz="1500" kern="1200" baseline="0" dirty="0" err="1">
                          <a:latin typeface="Times New Roman" pitchFamily="18" charset="0"/>
                          <a:cs typeface="Times New Roman" pitchFamily="18" charset="0"/>
                        </a:rPr>
                        <a:t>Bothamley</a:t>
                      </a:r>
                      <a:r>
                        <a:rPr kumimoji="0" lang="en-US" sz="1500" kern="1200" baseline="0" dirty="0">
                          <a:latin typeface="Times New Roman" pitchFamily="18" charset="0"/>
                          <a:cs typeface="Times New Roman" pitchFamily="18" charset="0"/>
                        </a:rPr>
                        <a:t>, Renee N Cataneo, Phung Kim Lam, Maria Piedad R Natividad, Peter Schmitt, James Wai</a:t>
                      </a:r>
                      <a:endParaRPr kumimoji="0" lang="en-IN" sz="1500" i="0" kern="1200" baseline="0" dirty="0">
                        <a:solidFill>
                          <a:schemeClr val="dk1"/>
                        </a:solidFill>
                        <a:latin typeface="Times New Roman" pitchFamily="18" charset="0"/>
                        <a:ea typeface="+mn-ea"/>
                        <a:cs typeface="Times New Roman" pitchFamily="18" charset="0"/>
                      </a:endParaRPr>
                    </a:p>
                    <a:p>
                      <a:pPr algn="just"/>
                      <a:endParaRPr kumimoji="0" lang="en-IN" sz="1500" i="0" kern="1200" baseline="0" dirty="0">
                        <a:solidFill>
                          <a:schemeClr val="dk1"/>
                        </a:solidFill>
                        <a:latin typeface="Times New Roman" pitchFamily="18" charset="0"/>
                        <a:ea typeface="+mn-ea"/>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kumimoji="0" lang="pt-BR" sz="1500" i="0" kern="1200" baseline="0" dirty="0">
                          <a:solidFill>
                            <a:schemeClr val="dk1"/>
                          </a:solidFill>
                          <a:latin typeface="Times New Roman" pitchFamily="18" charset="0"/>
                          <a:ea typeface="+mn-ea"/>
                          <a:cs typeface="Times New Roman" pitchFamily="18" charset="0"/>
                        </a:rPr>
                        <a:t>Tuberculosis (Edinb)</a:t>
                      </a:r>
                    </a:p>
                    <a:p>
                      <a:pPr marL="0" marR="0" indent="0" algn="just" defTabSz="914400" rtl="0" eaLnBrk="1" fontAlgn="auto" latinLnBrk="0" hangingPunct="1">
                        <a:lnSpc>
                          <a:spcPct val="100000"/>
                        </a:lnSpc>
                        <a:spcBef>
                          <a:spcPts val="0"/>
                        </a:spcBef>
                        <a:spcAft>
                          <a:spcPts val="0"/>
                        </a:spcAft>
                        <a:buClrTx/>
                        <a:buSzTx/>
                        <a:buFontTx/>
                        <a:buNone/>
                        <a:tabLst/>
                        <a:defRPr/>
                      </a:pPr>
                      <a:r>
                        <a:rPr kumimoji="0" lang="pt-BR" sz="1500" i="0" kern="1200" baseline="0" dirty="0">
                          <a:solidFill>
                            <a:schemeClr val="dk1"/>
                          </a:solidFill>
                          <a:latin typeface="Times New Roman" pitchFamily="18" charset="0"/>
                          <a:ea typeface="+mn-ea"/>
                          <a:cs typeface="Times New Roman" pitchFamily="18" charset="0"/>
                        </a:rPr>
                        <a:t>.2020 Mar;90(2):145-51. doi: 10.1016/j.tube.2010.01.003. Epub 2020Feb 26.</a:t>
                      </a:r>
                      <a:endParaRPr kumimoji="0" lang="en-IN" sz="1500" i="0" kern="1200" baseline="0" dirty="0">
                        <a:solidFill>
                          <a:schemeClr val="dk1"/>
                        </a:solidFill>
                        <a:latin typeface="Times New Roman" pitchFamily="18" charset="0"/>
                        <a:ea typeface="+mn-ea"/>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just" defTabSz="914400" rtl="0" eaLnBrk="1" fontAlgn="auto" latinLnBrk="0" hangingPunct="1">
                        <a:lnSpc>
                          <a:spcPct val="100000"/>
                        </a:lnSpc>
                        <a:spcBef>
                          <a:spcPts val="600"/>
                        </a:spcBef>
                        <a:spcAft>
                          <a:spcPts val="600"/>
                        </a:spcAft>
                        <a:buClrTx/>
                        <a:buSzTx/>
                        <a:buFontTx/>
                        <a:buNone/>
                        <a:tabLst/>
                        <a:defRPr/>
                      </a:pPr>
                      <a:r>
                        <a:rPr kumimoji="0" lang="en-US" sz="1500" kern="1200" baseline="0" dirty="0">
                          <a:latin typeface="Times New Roman" pitchFamily="18" charset="0"/>
                          <a:cs typeface="Times New Roman" pitchFamily="18" charset="0"/>
                        </a:rPr>
                        <a:t>This paper proposed a identification of Volatile organic compounds (VOCs) in breath may contain biomarkers of active pulmonary tuberculosis derived from the infectious organism</a:t>
                      </a:r>
                      <a:endParaRPr kumimoji="0" lang="en-US" sz="1500" i="0" kern="1200" baseline="0" dirty="0">
                        <a:solidFill>
                          <a:schemeClr val="dk1"/>
                        </a:solidFill>
                        <a:latin typeface="Times New Roman" pitchFamily="18" charset="0"/>
                        <a:ea typeface="+mn-ea"/>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1736789">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500" kern="1200" baseline="0" dirty="0">
                          <a:latin typeface="Times New Roman" pitchFamily="18" charset="0"/>
                          <a:cs typeface="Times New Roman" pitchFamily="18" charset="0"/>
                        </a:rPr>
                        <a:t>5</a:t>
                      </a:r>
                      <a:endParaRPr kumimoji="0" lang="en-IN" sz="1500" i="0" kern="1200" baseline="0" dirty="0">
                        <a:solidFill>
                          <a:schemeClr val="dk1"/>
                        </a:solidFill>
                        <a:latin typeface="Times New Roman" pitchFamily="18" charset="0"/>
                        <a:ea typeface="+mn-ea"/>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500" i="0" kern="1200" baseline="0" dirty="0">
                          <a:solidFill>
                            <a:schemeClr val="dk1"/>
                          </a:solidFill>
                          <a:latin typeface="Times New Roman" pitchFamily="18" charset="0"/>
                          <a:ea typeface="+mn-ea"/>
                          <a:cs typeface="Times New Roman" pitchFamily="18" charset="0"/>
                        </a:rPr>
                        <a:t>A simple breath test for tuberculosis using ion mobility: A pilot study</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kumimoji="0" lang="en-IN" sz="1500" i="0" kern="1200" baseline="0" dirty="0">
                          <a:solidFill>
                            <a:schemeClr val="dk1"/>
                          </a:solidFill>
                          <a:latin typeface="Times New Roman" pitchFamily="18" charset="0"/>
                          <a:ea typeface="+mn-ea"/>
                          <a:cs typeface="Times New Roman" pitchFamily="18" charset="0"/>
                        </a:rPr>
                        <a:t>Amandip S. Sahota Ravi Gowda b</a:t>
                      </a:r>
                    </a:p>
                    <a:p>
                      <a:pPr marL="0" marR="0" indent="0" algn="just" defTabSz="914400" rtl="0" eaLnBrk="1" fontAlgn="auto" latinLnBrk="0" hangingPunct="1">
                        <a:lnSpc>
                          <a:spcPct val="100000"/>
                        </a:lnSpc>
                        <a:spcBef>
                          <a:spcPts val="0"/>
                        </a:spcBef>
                        <a:spcAft>
                          <a:spcPts val="0"/>
                        </a:spcAft>
                        <a:buClrTx/>
                        <a:buSzTx/>
                        <a:buFontTx/>
                        <a:buNone/>
                        <a:tabLst/>
                        <a:defRPr/>
                      </a:pPr>
                      <a:r>
                        <a:rPr kumimoji="0" lang="en-IN" sz="1500" i="0" kern="1200" baseline="0" dirty="0">
                          <a:solidFill>
                            <a:schemeClr val="dk1"/>
                          </a:solidFill>
                          <a:latin typeface="Times New Roman" pitchFamily="18" charset="0"/>
                          <a:ea typeface="+mn-ea"/>
                          <a:cs typeface="Times New Roman" pitchFamily="18" charset="0"/>
                        </a:rPr>
                        <a:t>Ramesh P. Arasaradnam c</a:t>
                      </a:r>
                    </a:p>
                    <a:p>
                      <a:pPr marL="0" marR="0" indent="0" algn="just" defTabSz="914400" rtl="0" eaLnBrk="1" fontAlgn="auto" latinLnBrk="0" hangingPunct="1">
                        <a:lnSpc>
                          <a:spcPct val="100000"/>
                        </a:lnSpc>
                        <a:spcBef>
                          <a:spcPts val="0"/>
                        </a:spcBef>
                        <a:spcAft>
                          <a:spcPts val="0"/>
                        </a:spcAft>
                        <a:buClrTx/>
                        <a:buSzTx/>
                        <a:buFontTx/>
                        <a:buNone/>
                        <a:tabLst/>
                        <a:defRPr/>
                      </a:pPr>
                      <a:r>
                        <a:rPr kumimoji="0" lang="en-IN" sz="1500" i="0" kern="1200" baseline="0" dirty="0">
                          <a:solidFill>
                            <a:schemeClr val="dk1"/>
                          </a:solidFill>
                          <a:latin typeface="Times New Roman" pitchFamily="18" charset="0"/>
                          <a:ea typeface="+mn-ea"/>
                          <a:cs typeface="Times New Roman" pitchFamily="18" charset="0"/>
                        </a:rPr>
                        <a:t>Emma Daulton </a:t>
                      </a:r>
                    </a:p>
                    <a:p>
                      <a:pPr marL="0" marR="0" indent="0" algn="just" defTabSz="914400" rtl="0" eaLnBrk="1" fontAlgn="auto" latinLnBrk="0" hangingPunct="1">
                        <a:lnSpc>
                          <a:spcPct val="100000"/>
                        </a:lnSpc>
                        <a:spcBef>
                          <a:spcPts val="0"/>
                        </a:spcBef>
                        <a:spcAft>
                          <a:spcPts val="0"/>
                        </a:spcAft>
                        <a:buClrTx/>
                        <a:buSzTx/>
                        <a:buFontTx/>
                        <a:buNone/>
                        <a:tabLst/>
                        <a:defRPr/>
                      </a:pPr>
                      <a:endParaRPr kumimoji="0" lang="en-IN" sz="1500" i="0" kern="1200" baseline="0" dirty="0">
                        <a:solidFill>
                          <a:schemeClr val="dk1"/>
                        </a:solidFill>
                        <a:latin typeface="Times New Roman" pitchFamily="18" charset="0"/>
                        <a:ea typeface="+mn-ea"/>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500" dirty="0">
                          <a:latin typeface="Times New Roman" pitchFamily="18" charset="0"/>
                          <a:cs typeface="Times New Roman" pitchFamily="18" charset="0"/>
                        </a:rPr>
                        <a:t>Elsevier Health Article March 2019(</a:t>
                      </a:r>
                      <a:r>
                        <a:rPr lang="en-IN" sz="1600" dirty="0"/>
                        <a:t>Tuberculosis 99 (2019) 143e146)</a:t>
                      </a:r>
                      <a:endParaRPr lang="en-IN" sz="1500" dirty="0">
                        <a:latin typeface="Times New Roman" pitchFamily="18" charset="0"/>
                        <a:cs typeface="Times New Roman" pitchFamily="18" charset="0"/>
                      </a:endParaRPr>
                    </a:p>
                    <a:p>
                      <a:pPr marL="0" marR="0" indent="0" algn="just" defTabSz="914400" rtl="0" eaLnBrk="1" fontAlgn="auto" latinLnBrk="0" hangingPunct="1">
                        <a:lnSpc>
                          <a:spcPct val="100000"/>
                        </a:lnSpc>
                        <a:spcBef>
                          <a:spcPts val="0"/>
                        </a:spcBef>
                        <a:spcAft>
                          <a:spcPts val="0"/>
                        </a:spcAft>
                        <a:buClrTx/>
                        <a:buSzTx/>
                        <a:buFontTx/>
                        <a:buNone/>
                        <a:tabLst/>
                        <a:defRPr/>
                      </a:pPr>
                      <a:endParaRPr lang="en-IN" sz="1500" dirty="0">
                        <a:latin typeface="Times New Roman" pitchFamily="18" charset="0"/>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IN" sz="1500" dirty="0">
                          <a:latin typeface="Times New Roman" pitchFamily="18" charset="0"/>
                          <a:cs typeface="Times New Roman" pitchFamily="18" charset="0"/>
                        </a:rPr>
                        <a:t>The workflow</a:t>
                      </a:r>
                      <a:r>
                        <a:rPr lang="en-IN" sz="1500" baseline="0" dirty="0">
                          <a:latin typeface="Times New Roman" pitchFamily="18" charset="0"/>
                          <a:cs typeface="Times New Roman" pitchFamily="18" charset="0"/>
                        </a:rPr>
                        <a:t> for performing the  breathe test for tuberculosis using </a:t>
                      </a:r>
                      <a:r>
                        <a:rPr lang="en-US" sz="1500" baseline="0" dirty="0">
                          <a:latin typeface="Times New Roman" pitchFamily="18" charset="0"/>
                          <a:cs typeface="Times New Roman" pitchFamily="18" charset="0"/>
                        </a:rPr>
                        <a:t>Ion Mobility Spectrometry</a:t>
                      </a:r>
                    </a:p>
                    <a:p>
                      <a:pPr marL="0" marR="0" indent="0" algn="just" defTabSz="914400" rtl="0" eaLnBrk="1" fontAlgn="auto" latinLnBrk="0" hangingPunct="1">
                        <a:lnSpc>
                          <a:spcPct val="100000"/>
                        </a:lnSpc>
                        <a:spcBef>
                          <a:spcPts val="0"/>
                        </a:spcBef>
                        <a:spcAft>
                          <a:spcPts val="0"/>
                        </a:spcAft>
                        <a:buClrTx/>
                        <a:buSzTx/>
                        <a:buFontTx/>
                        <a:buNone/>
                        <a:tabLst/>
                        <a:defRPr/>
                      </a:pPr>
                      <a:r>
                        <a:rPr lang="en-US" sz="1500" baseline="0" dirty="0">
                          <a:latin typeface="Times New Roman" pitchFamily="18" charset="0"/>
                          <a:cs typeface="Times New Roman" pitchFamily="18" charset="0"/>
                        </a:rPr>
                        <a:t>(IMS) in particular, has potential as a technology that can be applied</a:t>
                      </a:r>
                    </a:p>
                    <a:p>
                      <a:pPr marL="0" marR="0" indent="0" algn="just" defTabSz="914400" rtl="0" eaLnBrk="1" fontAlgn="auto" latinLnBrk="0" hangingPunct="1">
                        <a:lnSpc>
                          <a:spcPct val="100000"/>
                        </a:lnSpc>
                        <a:spcBef>
                          <a:spcPts val="0"/>
                        </a:spcBef>
                        <a:spcAft>
                          <a:spcPts val="0"/>
                        </a:spcAft>
                        <a:buClrTx/>
                        <a:buSzTx/>
                        <a:buFontTx/>
                        <a:buNone/>
                        <a:tabLst/>
                        <a:defRPr/>
                      </a:pPr>
                      <a:r>
                        <a:rPr lang="en-US" sz="1500" baseline="0" dirty="0">
                          <a:latin typeface="Times New Roman" pitchFamily="18" charset="0"/>
                          <a:cs typeface="Times New Roman" pitchFamily="18" charset="0"/>
                        </a:rPr>
                        <a:t>to breath testing for clinical diseases including TB.</a:t>
                      </a:r>
                      <a:endParaRPr lang="en-IN" sz="1500" dirty="0">
                        <a:latin typeface="Times New Roman" pitchFamily="18" charset="0"/>
                        <a:cs typeface="Times New Roman" pitchFamily="18" charset="0"/>
                      </a:endParaRPr>
                    </a:p>
                    <a:p>
                      <a:pPr marL="0" marR="0" indent="0" algn="just" defTabSz="914400" rtl="0" eaLnBrk="1" fontAlgn="auto" latinLnBrk="0" hangingPunct="1">
                        <a:lnSpc>
                          <a:spcPct val="100000"/>
                        </a:lnSpc>
                        <a:spcBef>
                          <a:spcPts val="0"/>
                        </a:spcBef>
                        <a:spcAft>
                          <a:spcPts val="0"/>
                        </a:spcAft>
                        <a:buClrTx/>
                        <a:buSzTx/>
                        <a:buFontTx/>
                        <a:buNone/>
                        <a:tabLst/>
                        <a:defRPr/>
                      </a:pPr>
                      <a:endParaRPr lang="en-IN" sz="1500" dirty="0">
                        <a:latin typeface="Times New Roman" pitchFamily="18" charset="0"/>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4290"/>
            <a:ext cx="10972800" cy="914400"/>
          </a:xfrm>
        </p:spPr>
        <p:txBody>
          <a:bodyPr>
            <a:normAutofit/>
          </a:bodyPr>
          <a:lstStyle/>
          <a:p>
            <a:r>
              <a:rPr lang="en-US" sz="4500" dirty="0">
                <a:solidFill>
                  <a:srgbClr val="002060"/>
                </a:solidFill>
                <a:latin typeface="Arial Black" pitchFamily="34" charset="0"/>
              </a:rPr>
              <a:t>Existing System</a:t>
            </a:r>
          </a:p>
        </p:txBody>
      </p:sp>
      <p:sp>
        <p:nvSpPr>
          <p:cNvPr id="4" name="Rectangle 3"/>
          <p:cNvSpPr txBox="1">
            <a:spLocks/>
          </p:cNvSpPr>
          <p:nvPr/>
        </p:nvSpPr>
        <p:spPr bwMode="auto">
          <a:xfrm>
            <a:off x="152400" y="1066800"/>
            <a:ext cx="10591800" cy="6057014"/>
          </a:xfrm>
          <a:prstGeom prst="rect">
            <a:avLst/>
          </a:prstGeom>
          <a:noFill/>
          <a:ln w="9525">
            <a:noFill/>
            <a:miter lim="800000"/>
            <a:headEnd/>
            <a:tailEnd/>
          </a:ln>
        </p:spPr>
        <p:txBody>
          <a:bodyPr lIns="54864" tIns="91440"/>
          <a:lstStyle/>
          <a:p>
            <a:pPr marL="344488" indent="-225425" algn="just">
              <a:lnSpc>
                <a:spcPct val="150000"/>
              </a:lnSpc>
              <a:spcBef>
                <a:spcPts val="300"/>
              </a:spcBef>
              <a:spcAft>
                <a:spcPts val="300"/>
              </a:spcAft>
              <a:buClr>
                <a:schemeClr val="accent1"/>
              </a:buClr>
              <a:buSzPct val="80000"/>
              <a:buFont typeface="Wingdings 2" pitchFamily="18" charset="2"/>
              <a:buChar char=""/>
              <a:defRPr/>
            </a:pPr>
            <a:endParaRPr lang="en-US" altLang="en-US" sz="2400" dirty="0">
              <a:latin typeface="Times New Roman" pitchFamily="18" charset="0"/>
              <a:cs typeface="Times New Roman" pitchFamily="18" charset="0"/>
            </a:endParaRPr>
          </a:p>
        </p:txBody>
      </p:sp>
      <p:sp>
        <p:nvSpPr>
          <p:cNvPr id="3" name="Rectangle 3">
            <a:extLst>
              <a:ext uri="{FF2B5EF4-FFF2-40B4-BE49-F238E27FC236}">
                <a16:creationId xmlns:a16="http://schemas.microsoft.com/office/drawing/2014/main" id="{A11C82EE-7BD5-9C3D-30B5-533A5EB16669}"/>
              </a:ext>
            </a:extLst>
          </p:cNvPr>
          <p:cNvSpPr txBox="1">
            <a:spLocks/>
          </p:cNvSpPr>
          <p:nvPr/>
        </p:nvSpPr>
        <p:spPr bwMode="auto">
          <a:xfrm>
            <a:off x="190500" y="408849"/>
            <a:ext cx="10591800" cy="6057014"/>
          </a:xfrm>
          <a:prstGeom prst="rect">
            <a:avLst/>
          </a:prstGeom>
          <a:noFill/>
          <a:ln w="9525">
            <a:noFill/>
            <a:miter lim="800000"/>
            <a:headEnd/>
            <a:tailEnd/>
          </a:ln>
        </p:spPr>
        <p:txBody>
          <a:bodyPr lIns="54864" tIns="91440"/>
          <a:lstStyle/>
          <a:p>
            <a:pPr marL="344488" indent="-225425" algn="just">
              <a:lnSpc>
                <a:spcPct val="150000"/>
              </a:lnSpc>
              <a:spcBef>
                <a:spcPts val="300"/>
              </a:spcBef>
              <a:spcAft>
                <a:spcPts val="300"/>
              </a:spcAft>
              <a:buClr>
                <a:schemeClr val="accent1"/>
              </a:buClr>
              <a:buSzPct val="80000"/>
              <a:buFont typeface="Wingdings 2" pitchFamily="18" charset="2"/>
              <a:buChar char=""/>
              <a:defRPr/>
            </a:pPr>
            <a:endParaRPr lang="en-US" altLang="en-US" sz="2400" dirty="0">
              <a:latin typeface="Times New Roman" pitchFamily="18" charset="0"/>
              <a:cs typeface="Times New Roman" pitchFamily="18" charset="0"/>
            </a:endParaRPr>
          </a:p>
        </p:txBody>
      </p:sp>
      <p:grpSp>
        <p:nvGrpSpPr>
          <p:cNvPr id="8" name="Group 7">
            <a:extLst>
              <a:ext uri="{FF2B5EF4-FFF2-40B4-BE49-F238E27FC236}">
                <a16:creationId xmlns:a16="http://schemas.microsoft.com/office/drawing/2014/main" id="{99FFC91E-88A4-1729-E2AA-CB3CF3C96977}"/>
              </a:ext>
            </a:extLst>
          </p:cNvPr>
          <p:cNvGrpSpPr/>
          <p:nvPr/>
        </p:nvGrpSpPr>
        <p:grpSpPr>
          <a:xfrm>
            <a:off x="1302001" y="793350"/>
            <a:ext cx="8549390" cy="5672513"/>
            <a:chOff x="945204" y="1164843"/>
            <a:chExt cx="5958190" cy="5312157"/>
          </a:xfrm>
        </p:grpSpPr>
        <p:sp>
          <p:nvSpPr>
            <p:cNvPr id="9" name="Rectangle 8">
              <a:extLst>
                <a:ext uri="{FF2B5EF4-FFF2-40B4-BE49-F238E27FC236}">
                  <a16:creationId xmlns:a16="http://schemas.microsoft.com/office/drawing/2014/main" id="{BE59A96A-3AD2-E00C-603E-9E6A889E1CB3}"/>
                </a:ext>
              </a:extLst>
            </p:cNvPr>
            <p:cNvSpPr/>
            <p:nvPr/>
          </p:nvSpPr>
          <p:spPr>
            <a:xfrm>
              <a:off x="945204" y="3124201"/>
              <a:ext cx="2312500" cy="1623628"/>
            </a:xfrm>
            <a:prstGeom prst="rect">
              <a:avLst/>
            </a:prstGeom>
            <a:solidFill>
              <a:schemeClr val="bg1"/>
            </a:solidFill>
            <a:ln/>
          </p:spPr>
          <p:style>
            <a:lnRef idx="1">
              <a:schemeClr val="accent2"/>
            </a:lnRef>
            <a:fillRef idx="2">
              <a:schemeClr val="accent2"/>
            </a:fillRef>
            <a:effectRef idx="1">
              <a:schemeClr val="accent2"/>
            </a:effectRef>
            <a:fontRef idx="minor">
              <a:schemeClr val="dk1"/>
            </a:fontRef>
          </p:style>
          <p:txBody>
            <a:bodyPr rtlCol="0" anchor="ctr"/>
            <a:lstStyle/>
            <a:p>
              <a:r>
                <a:rPr lang="en-US" b="1" dirty="0">
                  <a:latin typeface="Times New Roman" panose="02020603050405020304" pitchFamily="18" charset="0"/>
                  <a:cs typeface="Times New Roman" panose="02020603050405020304" pitchFamily="18" charset="0"/>
                </a:rPr>
                <a:t> </a:t>
              </a:r>
              <a:r>
                <a:rPr lang="en-US" b="1" i="0" dirty="0">
                  <a:effectLst/>
                  <a:latin typeface="Times New Roman" panose="02020603050405020304" pitchFamily="18" charset="0"/>
                  <a:cs typeface="Times New Roman" panose="02020603050405020304" pitchFamily="18" charset="0"/>
                </a:rPr>
                <a:t>THE LASER DETECTS THIS SIGNAL CHANGE AND THE UNIT RETURNS A POSITIVE RESULT.</a:t>
              </a:r>
              <a:endParaRPr lang="en-IN" b="1" dirty="0">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92D1DA2A-38CF-B9BD-4D00-4F7CC0E3A331}"/>
                </a:ext>
              </a:extLst>
            </p:cNvPr>
            <p:cNvSpPr/>
            <p:nvPr/>
          </p:nvSpPr>
          <p:spPr>
            <a:xfrm>
              <a:off x="4845917" y="3036428"/>
              <a:ext cx="2026595" cy="1861088"/>
            </a:xfrm>
            <a:prstGeom prst="rect">
              <a:avLst/>
            </a:prstGeom>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000" b="1" i="0" dirty="0">
                  <a:effectLst/>
                  <a:latin typeface="Times New Roman" panose="02020603050405020304" pitchFamily="18" charset="0"/>
                  <a:cs typeface="Times New Roman" panose="02020603050405020304" pitchFamily="18" charset="0"/>
                </a:rPr>
                <a:t>THE TUBE IS THEN INSERTED INTO THE READER AND TWISTED TO SWITCH ON THE UNIT.</a:t>
              </a:r>
              <a:endParaRPr lang="en-IN" sz="2000" b="1" dirty="0">
                <a:latin typeface="Times New Roman" panose="02020603050405020304" pitchFamily="18" charset="0"/>
                <a:cs typeface="Times New Roman" panose="02020603050405020304" pitchFamily="18" charset="0"/>
              </a:endParaRPr>
            </a:p>
            <a:p>
              <a:pPr algn="ctr"/>
              <a:endParaRPr lang="en-GB" sz="2000" b="1" dirty="0">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0004DAFF-4A77-9906-109E-BA77D3BCDA20}"/>
                </a:ext>
              </a:extLst>
            </p:cNvPr>
            <p:cNvSpPr/>
            <p:nvPr/>
          </p:nvSpPr>
          <p:spPr>
            <a:xfrm>
              <a:off x="4556334" y="1164843"/>
              <a:ext cx="2347060" cy="1698464"/>
            </a:xfrm>
            <a:prstGeom prst="rect">
              <a:avLst/>
            </a:prstGeom>
            <a:solidFill>
              <a:schemeClr val="bg1"/>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THE PATIENT COUGHS INTO THE COLLECTION TUBE, AT THE BOTTOM OF WHICH IS A GLASS BIO-SENSOR.</a:t>
              </a:r>
              <a:endParaRPr lang="en-GB" b="1"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949EA529-F0D2-25D1-D6D9-37080E49C0C1}"/>
                </a:ext>
              </a:extLst>
            </p:cNvPr>
            <p:cNvSpPr/>
            <p:nvPr/>
          </p:nvSpPr>
          <p:spPr>
            <a:xfrm>
              <a:off x="945204" y="1303361"/>
              <a:ext cx="2941041" cy="1623628"/>
            </a:xfrm>
            <a:prstGeom prst="rect">
              <a:avLst/>
            </a:prstGeom>
            <a:solidFill>
              <a:schemeClr val="bg1"/>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TB BREATH TEST IS UNDERTAKEN IN INTEGRATED SYSTEM HAS SINGLE-USE DISPOSABLE SAMPLE COLLECTION TUBE</a:t>
              </a:r>
              <a:endParaRPr lang="en-GB" b="1" dirty="0">
                <a:latin typeface="Times New Roman" panose="02020603050405020304" pitchFamily="18" charset="0"/>
                <a:cs typeface="Times New Roman" panose="02020603050405020304" pitchFamily="18" charset="0"/>
              </a:endParaRPr>
            </a:p>
          </p:txBody>
        </p:sp>
        <p:cxnSp>
          <p:nvCxnSpPr>
            <p:cNvPr id="13" name="Straight Arrow Connector 12">
              <a:extLst>
                <a:ext uri="{FF2B5EF4-FFF2-40B4-BE49-F238E27FC236}">
                  <a16:creationId xmlns:a16="http://schemas.microsoft.com/office/drawing/2014/main" id="{0F14F630-8B75-C554-2185-BC7060CC8FBB}"/>
                </a:ext>
              </a:extLst>
            </p:cNvPr>
            <p:cNvCxnSpPr>
              <a:cxnSpLocks/>
            </p:cNvCxnSpPr>
            <p:nvPr/>
          </p:nvCxnSpPr>
          <p:spPr>
            <a:xfrm>
              <a:off x="5868528" y="2926990"/>
              <a:ext cx="0" cy="16741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F1BDBBFA-1611-1347-8B6A-D5666B764959}"/>
                </a:ext>
              </a:extLst>
            </p:cNvPr>
            <p:cNvCxnSpPr>
              <a:cxnSpLocks/>
              <a:stCxn id="10" idx="1"/>
            </p:cNvCxnSpPr>
            <p:nvPr/>
          </p:nvCxnSpPr>
          <p:spPr>
            <a:xfrm flipH="1" flipV="1">
              <a:off x="3226823" y="3966973"/>
              <a:ext cx="161909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5" name="Connector: Elbow 12">
              <a:extLst>
                <a:ext uri="{FF2B5EF4-FFF2-40B4-BE49-F238E27FC236}">
                  <a16:creationId xmlns:a16="http://schemas.microsoft.com/office/drawing/2014/main" id="{3AED3332-9AC4-A024-1AC2-6B17E491A4A3}"/>
                </a:ext>
              </a:extLst>
            </p:cNvPr>
            <p:cNvCxnSpPr>
              <a:cxnSpLocks/>
              <a:stCxn id="9" idx="2"/>
            </p:cNvCxnSpPr>
            <p:nvPr/>
          </p:nvCxnSpPr>
          <p:spPr>
            <a:xfrm rot="16200000" flipH="1">
              <a:off x="2281642" y="4567641"/>
              <a:ext cx="967171" cy="1327547"/>
            </a:xfrm>
            <a:prstGeom prst="bentConnector2">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BF6436CD-8B3F-6598-C41D-12DD2455E6FC}"/>
                </a:ext>
              </a:extLst>
            </p:cNvPr>
            <p:cNvCxnSpPr>
              <a:cxnSpLocks/>
            </p:cNvCxnSpPr>
            <p:nvPr/>
          </p:nvCxnSpPr>
          <p:spPr>
            <a:xfrm>
              <a:off x="3886245" y="1846664"/>
              <a:ext cx="67008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7" name="Rectangle 16">
              <a:extLst>
                <a:ext uri="{FF2B5EF4-FFF2-40B4-BE49-F238E27FC236}">
                  <a16:creationId xmlns:a16="http://schemas.microsoft.com/office/drawing/2014/main" id="{865DA1EE-EB93-E16B-1580-FC7ED27B7A86}"/>
                </a:ext>
              </a:extLst>
            </p:cNvPr>
            <p:cNvSpPr/>
            <p:nvPr/>
          </p:nvSpPr>
          <p:spPr>
            <a:xfrm>
              <a:off x="3122503" y="5030652"/>
              <a:ext cx="1783723" cy="1446348"/>
            </a:xfrm>
            <a:prstGeom prst="rect">
              <a:avLst/>
            </a:prstGeom>
            <a:solidFill>
              <a:schemeClr val="bg1"/>
            </a:solidFill>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b="1" i="0" dirty="0">
                <a:effectLst/>
                <a:latin typeface="Times New Roman" panose="02020603050405020304" pitchFamily="18" charset="0"/>
                <a:cs typeface="Times New Roman" panose="02020603050405020304" pitchFamily="18" charset="0"/>
              </a:endParaRPr>
            </a:p>
            <a:p>
              <a:pPr algn="ctr"/>
              <a:r>
                <a:rPr lang="en-US" b="1" i="0" dirty="0">
                  <a:effectLst/>
                  <a:latin typeface="Times New Roman" panose="02020603050405020304" pitchFamily="18" charset="0"/>
                  <a:cs typeface="Times New Roman" panose="02020603050405020304" pitchFamily="18" charset="0"/>
                </a:rPr>
                <a:t>AFTER READING AND ANALYSIS THE SAMPLE TUBE IS DESTROYED</a:t>
              </a:r>
              <a:endParaRPr lang="en-IN" b="1" dirty="0">
                <a:latin typeface="Times New Roman" panose="02020603050405020304" pitchFamily="18" charset="0"/>
                <a:cs typeface="Times New Roman" panose="02020603050405020304" pitchFamily="18" charset="0"/>
              </a:endParaRPr>
            </a:p>
            <a:p>
              <a:pPr algn="ctr"/>
              <a:r>
                <a:rPr lang="en-US" b="0" i="0" dirty="0">
                  <a:solidFill>
                    <a:srgbClr val="666666"/>
                  </a:solidFill>
                  <a:effectLst/>
                  <a:latin typeface="Open Sans" panose="020B0606030504020204" pitchFamily="34" charset="0"/>
                </a:rPr>
                <a:t> </a:t>
              </a:r>
              <a:endParaRPr lang="en-GB" b="1"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468573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a:solidFill>
                  <a:srgbClr val="002060"/>
                </a:solidFill>
                <a:latin typeface="Arial Black" pitchFamily="34" charset="0"/>
              </a:rPr>
              <a:t>Proposed System </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6</a:t>
            </a:fld>
            <a:endParaRPr lang="en-US" altLang="en-US"/>
          </a:p>
        </p:txBody>
      </p:sp>
      <p:grpSp>
        <p:nvGrpSpPr>
          <p:cNvPr id="3" name="Group 2">
            <a:extLst>
              <a:ext uri="{FF2B5EF4-FFF2-40B4-BE49-F238E27FC236}">
                <a16:creationId xmlns:a16="http://schemas.microsoft.com/office/drawing/2014/main" id="{E8354AAA-219E-E6A0-8AAC-D99C72E4A2C3}"/>
              </a:ext>
            </a:extLst>
          </p:cNvPr>
          <p:cNvGrpSpPr/>
          <p:nvPr/>
        </p:nvGrpSpPr>
        <p:grpSpPr>
          <a:xfrm>
            <a:off x="1600200" y="1243848"/>
            <a:ext cx="7467600" cy="5174674"/>
            <a:chOff x="945204" y="1379561"/>
            <a:chExt cx="5958192" cy="5097439"/>
          </a:xfrm>
        </p:grpSpPr>
        <p:sp>
          <p:nvSpPr>
            <p:cNvPr id="4" name="Rectangle 3">
              <a:extLst>
                <a:ext uri="{FF2B5EF4-FFF2-40B4-BE49-F238E27FC236}">
                  <a16:creationId xmlns:a16="http://schemas.microsoft.com/office/drawing/2014/main" id="{B58FBFFD-F16D-237C-3723-1E7512848820}"/>
                </a:ext>
              </a:extLst>
            </p:cNvPr>
            <p:cNvSpPr/>
            <p:nvPr/>
          </p:nvSpPr>
          <p:spPr>
            <a:xfrm>
              <a:off x="1447800" y="3124201"/>
              <a:ext cx="1809904" cy="1623628"/>
            </a:xfrm>
            <a:prstGeom prst="rect">
              <a:avLst/>
            </a:prstGeom>
            <a:solidFill>
              <a:schemeClr val="bg1"/>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GB" b="1" dirty="0">
                  <a:latin typeface="Times New Roman" panose="02020603050405020304" pitchFamily="18" charset="0"/>
                  <a:cs typeface="Times New Roman" panose="02020603050405020304" pitchFamily="18" charset="0"/>
                </a:rPr>
                <a:t>COLLECT THE RESPONSE FROM HEALTHY &amp;AFFECTED </a:t>
              </a:r>
            </a:p>
          </p:txBody>
        </p:sp>
        <p:sp>
          <p:nvSpPr>
            <p:cNvPr id="5" name="Rectangle 4">
              <a:extLst>
                <a:ext uri="{FF2B5EF4-FFF2-40B4-BE49-F238E27FC236}">
                  <a16:creationId xmlns:a16="http://schemas.microsoft.com/office/drawing/2014/main" id="{C3080353-E437-79A2-414E-7EC46E1BFCAC}"/>
                </a:ext>
              </a:extLst>
            </p:cNvPr>
            <p:cNvSpPr/>
            <p:nvPr/>
          </p:nvSpPr>
          <p:spPr>
            <a:xfrm>
              <a:off x="4876800" y="3124200"/>
              <a:ext cx="1905000" cy="1600200"/>
            </a:xfrm>
            <a:prstGeom prst="rect">
              <a:avLst/>
            </a:prstGeom>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r>
                <a:rPr lang="en-GB" b="1" dirty="0">
                  <a:latin typeface="Times New Roman" panose="02020603050405020304" pitchFamily="18" charset="0"/>
                  <a:cs typeface="Times New Roman" panose="02020603050405020304" pitchFamily="18" charset="0"/>
                </a:rPr>
                <a:t>DEVELOPE A PORTABLE ANALYSER </a:t>
              </a:r>
            </a:p>
          </p:txBody>
        </p:sp>
        <p:sp>
          <p:nvSpPr>
            <p:cNvPr id="6" name="Rectangle 5">
              <a:extLst>
                <a:ext uri="{FF2B5EF4-FFF2-40B4-BE49-F238E27FC236}">
                  <a16:creationId xmlns:a16="http://schemas.microsoft.com/office/drawing/2014/main" id="{B309C07D-B3BB-BE1A-3361-F0473D75FC71}"/>
                </a:ext>
              </a:extLst>
            </p:cNvPr>
            <p:cNvSpPr/>
            <p:nvPr/>
          </p:nvSpPr>
          <p:spPr>
            <a:xfrm>
              <a:off x="4572000" y="1379561"/>
              <a:ext cx="2331396" cy="1287439"/>
            </a:xfrm>
            <a:prstGeom prst="rect">
              <a:avLst/>
            </a:prstGeom>
            <a:solidFill>
              <a:schemeClr val="bg1"/>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GB" b="1" dirty="0">
                  <a:latin typeface="Times New Roman" panose="02020603050405020304" pitchFamily="18" charset="0"/>
                  <a:cs typeface="Times New Roman" panose="02020603050405020304" pitchFamily="18" charset="0"/>
                </a:rPr>
                <a:t>SIMULATE&amp; DESIGN A SUITABLE CHAMBER</a:t>
              </a:r>
            </a:p>
          </p:txBody>
        </p:sp>
        <p:sp>
          <p:nvSpPr>
            <p:cNvPr id="7" name="Rectangle 6">
              <a:extLst>
                <a:ext uri="{FF2B5EF4-FFF2-40B4-BE49-F238E27FC236}">
                  <a16:creationId xmlns:a16="http://schemas.microsoft.com/office/drawing/2014/main" id="{B653E7C8-C7E6-B5E6-4891-5D79D773CFA1}"/>
                </a:ext>
              </a:extLst>
            </p:cNvPr>
            <p:cNvSpPr/>
            <p:nvPr/>
          </p:nvSpPr>
          <p:spPr>
            <a:xfrm>
              <a:off x="945204" y="1379561"/>
              <a:ext cx="2940996" cy="1363640"/>
            </a:xfrm>
            <a:prstGeom prst="rect">
              <a:avLst/>
            </a:prstGeom>
            <a:solidFill>
              <a:schemeClr val="bg1"/>
            </a:solidFill>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b="1" dirty="0"/>
            </a:p>
            <a:p>
              <a:pPr algn="ctr"/>
              <a:r>
                <a:rPr lang="en-GB" b="1" dirty="0">
                  <a:latin typeface="Times New Roman" panose="02020603050405020304" pitchFamily="18" charset="0"/>
                  <a:cs typeface="Times New Roman" panose="02020603050405020304" pitchFamily="18" charset="0"/>
                </a:rPr>
                <a:t>CHOOSING A SUITABLE</a:t>
              </a:r>
            </a:p>
            <a:p>
              <a:pPr algn="ctr"/>
              <a:r>
                <a:rPr lang="en-GB" b="1" dirty="0">
                  <a:latin typeface="Times New Roman" panose="02020603050405020304" pitchFamily="18" charset="0"/>
                  <a:cs typeface="Times New Roman" panose="02020603050405020304" pitchFamily="18" charset="0"/>
                </a:rPr>
                <a:t>VOC GAS </a:t>
              </a:r>
              <a:r>
                <a:rPr lang="en-US" b="1" dirty="0">
                  <a:latin typeface="Times New Roman" panose="02020603050405020304" pitchFamily="18" charset="0"/>
                  <a:cs typeface="Times New Roman" panose="02020603050405020304" pitchFamily="18" charset="0"/>
                </a:rPr>
                <a:t>SENSOR </a:t>
              </a:r>
              <a:endParaRPr lang="en-GB" b="1" dirty="0">
                <a:latin typeface="Times New Roman" panose="02020603050405020304" pitchFamily="18" charset="0"/>
                <a:cs typeface="Times New Roman" panose="02020603050405020304" pitchFamily="18" charset="0"/>
              </a:endParaRPr>
            </a:p>
          </p:txBody>
        </p:sp>
        <p:cxnSp>
          <p:nvCxnSpPr>
            <p:cNvPr id="8" name="Straight Arrow Connector 7">
              <a:extLst>
                <a:ext uri="{FF2B5EF4-FFF2-40B4-BE49-F238E27FC236}">
                  <a16:creationId xmlns:a16="http://schemas.microsoft.com/office/drawing/2014/main" id="{040EBA44-7153-16E6-B831-130FFAF9837F}"/>
                </a:ext>
              </a:extLst>
            </p:cNvPr>
            <p:cNvCxnSpPr>
              <a:cxnSpLocks/>
            </p:cNvCxnSpPr>
            <p:nvPr/>
          </p:nvCxnSpPr>
          <p:spPr>
            <a:xfrm>
              <a:off x="5638800" y="2667000"/>
              <a:ext cx="0" cy="5334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9" name="Straight Arrow Connector 8">
              <a:extLst>
                <a:ext uri="{FF2B5EF4-FFF2-40B4-BE49-F238E27FC236}">
                  <a16:creationId xmlns:a16="http://schemas.microsoft.com/office/drawing/2014/main" id="{B6B1F392-EA72-C03B-6611-B64F400F19CC}"/>
                </a:ext>
              </a:extLst>
            </p:cNvPr>
            <p:cNvCxnSpPr>
              <a:cxnSpLocks/>
              <a:stCxn id="5" idx="1"/>
              <a:endCxn id="4" idx="3"/>
            </p:cNvCxnSpPr>
            <p:nvPr/>
          </p:nvCxnSpPr>
          <p:spPr>
            <a:xfrm flipH="1">
              <a:off x="3257704" y="3924300"/>
              <a:ext cx="1619096" cy="1171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0" name="Connector: Elbow 12">
              <a:extLst>
                <a:ext uri="{FF2B5EF4-FFF2-40B4-BE49-F238E27FC236}">
                  <a16:creationId xmlns:a16="http://schemas.microsoft.com/office/drawing/2014/main" id="{77750B6A-0180-E2CB-15C7-8B59F2EFA8AC}"/>
                </a:ext>
              </a:extLst>
            </p:cNvPr>
            <p:cNvCxnSpPr>
              <a:cxnSpLocks/>
              <a:stCxn id="4" idx="2"/>
            </p:cNvCxnSpPr>
            <p:nvPr/>
          </p:nvCxnSpPr>
          <p:spPr>
            <a:xfrm rot="16200000" flipH="1">
              <a:off x="2407291" y="4693291"/>
              <a:ext cx="967172" cy="1076248"/>
            </a:xfrm>
            <a:prstGeom prst="bentConnector2">
              <a:avLst/>
            </a:prstGeom>
            <a:ln>
              <a:tailEnd type="triangle"/>
            </a:ln>
          </p:spPr>
          <p:style>
            <a:lnRef idx="3">
              <a:schemeClr val="dk1"/>
            </a:lnRef>
            <a:fillRef idx="0">
              <a:schemeClr val="dk1"/>
            </a:fillRef>
            <a:effectRef idx="2">
              <a:schemeClr val="dk1"/>
            </a:effectRef>
            <a:fontRef idx="minor">
              <a:schemeClr val="tx1"/>
            </a:fontRef>
          </p:style>
        </p:cxnSp>
        <p:cxnSp>
          <p:nvCxnSpPr>
            <p:cNvPr id="11" name="Straight Arrow Connector 10">
              <a:extLst>
                <a:ext uri="{FF2B5EF4-FFF2-40B4-BE49-F238E27FC236}">
                  <a16:creationId xmlns:a16="http://schemas.microsoft.com/office/drawing/2014/main" id="{00A7BB5F-78D1-8057-DC31-7395420B13A1}"/>
                </a:ext>
              </a:extLst>
            </p:cNvPr>
            <p:cNvCxnSpPr>
              <a:cxnSpLocks/>
              <a:stCxn id="7" idx="3"/>
              <a:endCxn id="6" idx="1"/>
            </p:cNvCxnSpPr>
            <p:nvPr/>
          </p:nvCxnSpPr>
          <p:spPr>
            <a:xfrm flipV="1">
              <a:off x="3886200" y="2023281"/>
              <a:ext cx="685800" cy="3810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Rectangle 11">
              <a:extLst>
                <a:ext uri="{FF2B5EF4-FFF2-40B4-BE49-F238E27FC236}">
                  <a16:creationId xmlns:a16="http://schemas.microsoft.com/office/drawing/2014/main" id="{4A2F16CB-FBCB-AA0A-56DC-238B7C011EAD}"/>
                </a:ext>
              </a:extLst>
            </p:cNvPr>
            <p:cNvSpPr/>
            <p:nvPr/>
          </p:nvSpPr>
          <p:spPr>
            <a:xfrm>
              <a:off x="3429000" y="4944140"/>
              <a:ext cx="1600200" cy="1532860"/>
            </a:xfrm>
            <a:prstGeom prst="rect">
              <a:avLst/>
            </a:prstGeom>
            <a:solidFill>
              <a:schemeClr val="bg1"/>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GB" b="1" dirty="0">
                  <a:latin typeface="Times New Roman" panose="02020603050405020304" pitchFamily="18" charset="0"/>
                  <a:cs typeface="Times New Roman" panose="02020603050405020304" pitchFamily="18" charset="0"/>
                </a:rPr>
                <a:t>MAKING RECORD OF VOC THROUGH AN APP</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a:solidFill>
                  <a:srgbClr val="002060"/>
                </a:solidFill>
                <a:latin typeface="Arial Black" pitchFamily="34" charset="0"/>
              </a:rPr>
              <a:t>Working</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7</a:t>
            </a:fld>
            <a:endParaRPr lang="en-US" altLang="en-US"/>
          </a:p>
        </p:txBody>
      </p:sp>
      <p:sp>
        <p:nvSpPr>
          <p:cNvPr id="2" name="TextBox 1">
            <a:extLst>
              <a:ext uri="{FF2B5EF4-FFF2-40B4-BE49-F238E27FC236}">
                <a16:creationId xmlns:a16="http://schemas.microsoft.com/office/drawing/2014/main" id="{DFA02229-5489-7CA7-8E66-1E65A8257042}"/>
              </a:ext>
            </a:extLst>
          </p:cNvPr>
          <p:cNvSpPr txBox="1"/>
          <p:nvPr/>
        </p:nvSpPr>
        <p:spPr>
          <a:xfrm>
            <a:off x="228600" y="1066800"/>
            <a:ext cx="10195560" cy="6647974"/>
          </a:xfrm>
          <a:prstGeom prst="rect">
            <a:avLst/>
          </a:prstGeom>
          <a:noFill/>
        </p:spPr>
        <p:txBody>
          <a:bodyPr wrap="square" rtlCol="0">
            <a:spAutoFit/>
          </a:bodyPr>
          <a:lstStyle/>
          <a:p>
            <a:pPr marL="342900" indent="-342900">
              <a:buFont typeface="Arial" panose="020B0604020202020204" pitchFamily="34" charset="0"/>
              <a:buChar char="•"/>
            </a:pPr>
            <a:r>
              <a:rPr lang="en-IN" dirty="0"/>
              <a:t>Portable tool is used to kit development .</a:t>
            </a:r>
          </a:p>
          <a:p>
            <a:pPr marL="342900" indent="-342900">
              <a:buFont typeface="Arial" panose="020B0604020202020204" pitchFamily="34" charset="0"/>
              <a:buChar char="•"/>
            </a:pPr>
            <a:r>
              <a:rPr lang="en-IN" dirty="0"/>
              <a:t>ESP32 Controller – Power and Program the chip, connect it to mobile phone or laptop pins , connect peripherals ,built in power and for antenna for wi-fi is connected with power adaptor.</a:t>
            </a:r>
          </a:p>
          <a:p>
            <a:pPr marL="342900" indent="-342900">
              <a:buFont typeface="Arial" panose="020B0604020202020204" pitchFamily="34" charset="0"/>
              <a:buChar char="•"/>
            </a:pPr>
            <a:endParaRPr lang="en-IN" dirty="0"/>
          </a:p>
          <a:p>
            <a:pPr marL="342900" indent="-342900">
              <a:buFont typeface="Arial" panose="020B0604020202020204" pitchFamily="34" charset="0"/>
              <a:buChar char="•"/>
            </a:pPr>
            <a:r>
              <a:rPr lang="en-IN" dirty="0"/>
              <a:t>DHT 22 Sensor – Measure the surrounding air and spits out a digital on the data pin(no analog input pins needed).</a:t>
            </a:r>
          </a:p>
          <a:p>
            <a:pPr marL="342900" indent="-342900">
              <a:buFont typeface="Arial" panose="020B0604020202020204" pitchFamily="34" charset="0"/>
              <a:buChar char="•"/>
            </a:pPr>
            <a:endParaRPr lang="en-IN" dirty="0"/>
          </a:p>
          <a:p>
            <a:pPr marL="285750" indent="-285750">
              <a:buFont typeface="Arial" panose="020B0604020202020204" pitchFamily="34" charset="0"/>
              <a:buChar char="•"/>
            </a:pPr>
            <a:r>
              <a:rPr lang="en-US" sz="1800" i="0" dirty="0">
                <a:effectLst/>
                <a:latin typeface="Roboto" panose="02000000000000000000" pitchFamily="2" charset="0"/>
              </a:rPr>
              <a:t>The SGP40 VOC Sensor is a digital VOC (Volatile Organic Compounds) sensor module that incorporates SGP40, designed for air quality monitoring.</a:t>
            </a:r>
          </a:p>
          <a:p>
            <a:pPr marL="285750" indent="-285750">
              <a:buFont typeface="Arial" panose="020B0604020202020204" pitchFamily="34" charset="0"/>
              <a:buChar char="•"/>
            </a:pPr>
            <a:endParaRPr lang="en-US" sz="1800" dirty="0">
              <a:latin typeface="Roboto" panose="02000000000000000000" pitchFamily="2" charset="0"/>
            </a:endParaRPr>
          </a:p>
          <a:p>
            <a:pPr marL="285750" indent="-285750">
              <a:buFont typeface="Arial" panose="020B0604020202020204" pitchFamily="34" charset="0"/>
              <a:buChar char="•"/>
            </a:pPr>
            <a:r>
              <a:rPr lang="en-US" sz="1800" i="0" dirty="0">
                <a:effectLst/>
                <a:latin typeface="Roboto" panose="02000000000000000000" pitchFamily="2" charset="0"/>
              </a:rPr>
              <a:t>Serial </a:t>
            </a:r>
            <a:r>
              <a:rPr lang="en-IN" sz="1800" i="0" dirty="0">
                <a:effectLst/>
                <a:latin typeface="Roboto" panose="02000000000000000000" pitchFamily="2" charset="0"/>
              </a:rPr>
              <a:t>Bluetooth Terminal(version 1.40) – all this components are connected and the level of VOC , Temperatur</a:t>
            </a:r>
            <a:r>
              <a:rPr lang="en-IN" sz="1800" dirty="0">
                <a:latin typeface="Roboto" panose="02000000000000000000" pitchFamily="2" charset="0"/>
              </a:rPr>
              <a:t>e, Humidity were display in the application.</a:t>
            </a:r>
          </a:p>
          <a:p>
            <a:pPr marL="285750" indent="-285750">
              <a:buFont typeface="Arial" panose="020B0604020202020204" pitchFamily="34" charset="0"/>
              <a:buChar char="•"/>
            </a:pPr>
            <a:endParaRPr lang="en-IN" sz="1800" dirty="0">
              <a:latin typeface="Roboto" panose="02000000000000000000" pitchFamily="2" charset="0"/>
            </a:endParaRPr>
          </a:p>
          <a:p>
            <a:pPr marL="285750" indent="-285750">
              <a:buFont typeface="Arial" panose="020B0604020202020204" pitchFamily="34" charset="0"/>
              <a:buChar char="•"/>
            </a:pPr>
            <a:r>
              <a:rPr lang="en-IN" sz="1800" dirty="0">
                <a:latin typeface="Roboto" panose="02000000000000000000" pitchFamily="2" charset="0"/>
              </a:rPr>
              <a:t>The accurate rate of VOC level helps to determine the presence of Tb bacteria.</a:t>
            </a:r>
          </a:p>
          <a:p>
            <a:endParaRPr lang="en-IN" sz="1800" i="0" dirty="0">
              <a:effectLst/>
              <a:latin typeface="Roboto" panose="02000000000000000000" pitchFamily="2" charset="0"/>
            </a:endParaRPr>
          </a:p>
          <a:p>
            <a:endParaRPr lang="en-IN" sz="1800" b="1" dirty="0">
              <a:latin typeface="Roboto" panose="02000000000000000000" pitchFamily="2" charset="0"/>
            </a:endParaRPr>
          </a:p>
          <a:p>
            <a:endParaRPr lang="en-US" sz="1800" b="1" i="0" dirty="0">
              <a:effectLst/>
              <a:latin typeface="Roboto" panose="02000000000000000000" pitchFamily="2" charset="0"/>
            </a:endParaRPr>
          </a:p>
          <a:p>
            <a:endParaRPr lang="en-US" sz="1800" b="1" dirty="0">
              <a:latin typeface="Roboto" panose="02000000000000000000" pitchFamily="2" charset="0"/>
            </a:endParaRPr>
          </a:p>
          <a:p>
            <a:endParaRPr lang="en-IN" sz="1800" dirty="0"/>
          </a:p>
          <a:p>
            <a:endParaRPr lang="en-IN" dirty="0"/>
          </a:p>
          <a:p>
            <a:r>
              <a:rPr lang="en-IN" dirty="0"/>
              <a:t> </a:t>
            </a:r>
          </a:p>
        </p:txBody>
      </p:sp>
    </p:spTree>
    <p:extLst>
      <p:ext uri="{BB962C8B-B14F-4D97-AF65-F5344CB8AC3E}">
        <p14:creationId xmlns:p14="http://schemas.microsoft.com/office/powerpoint/2010/main" val="2498185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err="1">
                <a:solidFill>
                  <a:srgbClr val="002060"/>
                </a:solidFill>
                <a:latin typeface="Arial Black" pitchFamily="34" charset="0"/>
              </a:rPr>
              <a:t>Photosnap</a:t>
            </a:r>
            <a:r>
              <a:rPr lang="en-US" altLang="en-US" sz="4000" dirty="0">
                <a:solidFill>
                  <a:srgbClr val="002060"/>
                </a:solidFill>
                <a:latin typeface="Arial Black" pitchFamily="34" charset="0"/>
              </a:rPr>
              <a:t> of Project</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8</a:t>
            </a:fld>
            <a:endParaRPr lang="en-US" altLang="en-US"/>
          </a:p>
        </p:txBody>
      </p:sp>
      <p:pic>
        <p:nvPicPr>
          <p:cNvPr id="2" name="Picture 1">
            <a:extLst>
              <a:ext uri="{FF2B5EF4-FFF2-40B4-BE49-F238E27FC236}">
                <a16:creationId xmlns:a16="http://schemas.microsoft.com/office/drawing/2014/main" id="{3D1DE783-23AD-6877-AA27-762334B41796}"/>
              </a:ext>
            </a:extLst>
          </p:cNvPr>
          <p:cNvPicPr>
            <a:picLocks noChangeAspect="1"/>
          </p:cNvPicPr>
          <p:nvPr/>
        </p:nvPicPr>
        <p:blipFill>
          <a:blip r:embed="rId2"/>
          <a:stretch>
            <a:fillRect/>
          </a:stretch>
        </p:blipFill>
        <p:spPr>
          <a:xfrm>
            <a:off x="4648200" y="1598954"/>
            <a:ext cx="3841087" cy="4117291"/>
          </a:xfrm>
          <a:prstGeom prst="rect">
            <a:avLst/>
          </a:prstGeom>
        </p:spPr>
      </p:pic>
      <p:pic>
        <p:nvPicPr>
          <p:cNvPr id="4" name="Picture 3" descr="Graphical user interface, text, application">
            <a:extLst>
              <a:ext uri="{FF2B5EF4-FFF2-40B4-BE49-F238E27FC236}">
                <a16:creationId xmlns:a16="http://schemas.microsoft.com/office/drawing/2014/main" id="{803E6B9D-50F5-82D6-6A8D-2FAB5177D9F0}"/>
              </a:ext>
            </a:extLst>
          </p:cNvPr>
          <p:cNvPicPr>
            <a:picLocks noChangeAspect="1"/>
          </p:cNvPicPr>
          <p:nvPr/>
        </p:nvPicPr>
        <p:blipFill>
          <a:blip r:embed="rId3"/>
          <a:stretch>
            <a:fillRect/>
          </a:stretch>
        </p:blipFill>
        <p:spPr>
          <a:xfrm>
            <a:off x="990600" y="1447800"/>
            <a:ext cx="3231833" cy="4736465"/>
          </a:xfrm>
          <a:prstGeom prst="rect">
            <a:avLst/>
          </a:prstGeom>
        </p:spPr>
      </p:pic>
    </p:spTree>
    <p:extLst>
      <p:ext uri="{BB962C8B-B14F-4D97-AF65-F5344CB8AC3E}">
        <p14:creationId xmlns:p14="http://schemas.microsoft.com/office/powerpoint/2010/main" val="1852988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FE2CDE-2809-E0B9-A014-B7B67CE6F446}"/>
              </a:ext>
            </a:extLst>
          </p:cNvPr>
          <p:cNvSpPr txBox="1"/>
          <p:nvPr/>
        </p:nvSpPr>
        <p:spPr>
          <a:xfrm>
            <a:off x="1828800" y="457200"/>
            <a:ext cx="7696200" cy="646331"/>
          </a:xfrm>
          <a:prstGeom prst="rect">
            <a:avLst/>
          </a:prstGeom>
          <a:noFill/>
        </p:spPr>
        <p:txBody>
          <a:bodyPr wrap="square" rtlCol="0">
            <a:spAutoFit/>
          </a:bodyPr>
          <a:lstStyle/>
          <a:p>
            <a:pPr algn="ctr"/>
            <a:r>
              <a:rPr lang="en-US" sz="3600" b="1" dirty="0">
                <a:latin typeface="Times New Roman" panose="02020603050405020304" pitchFamily="18" charset="0"/>
                <a:cs typeface="Times New Roman" panose="02020603050405020304" pitchFamily="18" charset="0"/>
              </a:rPr>
              <a:t>Circuit Diagram</a:t>
            </a:r>
            <a:endParaRPr lang="en-IN" sz="36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74CF45D-5481-7DE1-5DDD-1D3F90CFEB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2200" y="1433512"/>
            <a:ext cx="6400800" cy="4448175"/>
          </a:xfrm>
          <a:prstGeom prst="rect">
            <a:avLst/>
          </a:prstGeom>
        </p:spPr>
      </p:pic>
    </p:spTree>
    <p:extLst>
      <p:ext uri="{BB962C8B-B14F-4D97-AF65-F5344CB8AC3E}">
        <p14:creationId xmlns:p14="http://schemas.microsoft.com/office/powerpoint/2010/main" val="22027343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783</TotalTime>
  <Words>1391</Words>
  <Application>Microsoft Office PowerPoint</Application>
  <PresentationFormat>Custom</PresentationFormat>
  <Paragraphs>146</Paragraphs>
  <Slides>17</Slides>
  <Notes>2</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Arial Black</vt:lpstr>
      <vt:lpstr>Calibri</vt:lpstr>
      <vt:lpstr>Open Sans</vt:lpstr>
      <vt:lpstr>Roboto</vt:lpstr>
      <vt:lpstr>Times New Roman</vt:lpstr>
      <vt:lpstr>Wingdings 2</vt:lpstr>
      <vt:lpstr>Office Theme</vt:lpstr>
      <vt:lpstr>PowerPoint Presentation</vt:lpstr>
      <vt:lpstr>Problem Statement</vt:lpstr>
      <vt:lpstr>Literature Review</vt:lpstr>
      <vt:lpstr>Literature Review</vt:lpstr>
      <vt:lpstr>Existing System</vt:lpstr>
      <vt:lpstr>Proposed System </vt:lpstr>
      <vt:lpstr>Working</vt:lpstr>
      <vt:lpstr>Photosnap of Project</vt:lpstr>
      <vt:lpstr>PowerPoint Presentation</vt:lpstr>
      <vt:lpstr>Working Video of Project</vt:lpstr>
      <vt:lpstr>Result and Discussion</vt:lpstr>
      <vt:lpstr>PowerPoint Presentation</vt:lpstr>
      <vt:lpstr>PowerPoint Presentation</vt:lpstr>
      <vt:lpstr>Application</vt:lpstr>
      <vt:lpstr>Future work</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PRADEEP</dc:creator>
  <cp:lastModifiedBy>illayaboopathy222@outlook.com</cp:lastModifiedBy>
  <cp:revision>73</cp:revision>
  <dcterms:created xsi:type="dcterms:W3CDTF">2021-10-04T04:49:31Z</dcterms:created>
  <dcterms:modified xsi:type="dcterms:W3CDTF">2023-07-25T09:18:31Z</dcterms:modified>
</cp:coreProperties>
</file>

<file path=docProps/thumbnail.jpeg>
</file>